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81" r:id="rId3"/>
    <p:sldId id="282" r:id="rId4"/>
    <p:sldId id="283" r:id="rId5"/>
    <p:sldId id="269" r:id="rId6"/>
    <p:sldId id="259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8" r:id="rId21"/>
    <p:sldId id="460" r:id="rId22"/>
    <p:sldId id="462" r:id="rId23"/>
    <p:sldId id="461" r:id="rId24"/>
    <p:sldId id="456" r:id="rId25"/>
    <p:sldId id="457" r:id="rId26"/>
    <p:sldId id="294" r:id="rId27"/>
    <p:sldId id="286" r:id="rId28"/>
    <p:sldId id="265" r:id="rId29"/>
    <p:sldId id="276" r:id="rId30"/>
    <p:sldId id="271" r:id="rId31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F99"/>
    <a:srgbClr val="01388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11/03/2023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ebook-cibbva-design-thinking_es_1.pdf" TargetMode="External"/><Relationship Id="rId4" Type="http://schemas.openxmlformats.org/officeDocument/2006/relationships/hyperlink" Target="http://www.ninjaone.com/es/blog/mejores-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injaone.com/es/rmm/automatizacion-de-ti/" TargetMode="External"/><Relationship Id="rId4" Type="http://schemas.openxmlformats.org/officeDocument/2006/relationships/hyperlink" Target="http://www.ninjaone.com/es/blog/mejores-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ninjaone.com/es/blog/mejores-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://www.ninjaone.com/es/blog/mejores-" TargetMode="External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introd_itil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us.google.com/+LarryPage/posts" TargetMode="External"/><Relationship Id="rId4" Type="http://schemas.openxmlformats.org/officeDocument/2006/relationships/hyperlink" Target="https://twitter.com/tim_coo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UX%20-%20Espacios%20&#193;giles%20(1).pdf" TargetMode="External"/><Relationship Id="rId4" Type="http://schemas.openxmlformats.org/officeDocument/2006/relationships/hyperlink" Target="http://www.ninjaone.com/es/blog/mejores-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njaone.com/es/blog/mejores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22B37-09F7-9A17-818B-BF58A0114A7B}"/>
              </a:ext>
            </a:extLst>
          </p:cNvPr>
          <p:cNvSpPr txBox="1"/>
          <p:nvPr/>
        </p:nvSpPr>
        <p:spPr>
          <a:xfrm>
            <a:off x="181254" y="5794849"/>
            <a:ext cx="45563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GERENCIA Y GESTION DE T.I//GESTION DE T.I RETOS</a:t>
            </a:r>
          </a:p>
          <a:p>
            <a:pPr algn="ctr"/>
            <a:endParaRPr lang="es-419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12F30CC7-5F39-F6E8-3122-4315A3A30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69" y="843906"/>
            <a:ext cx="50165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PRINCIPALES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TI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68E43ED-BA67-3E4C-9EE3-E54540F918C1}"/>
              </a:ext>
            </a:extLst>
          </p:cNvPr>
          <p:cNvSpPr txBox="1"/>
          <p:nvPr/>
        </p:nvSpPr>
        <p:spPr>
          <a:xfrm>
            <a:off x="456691" y="1339341"/>
            <a:ext cx="7781290" cy="24166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moderna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exige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enfoque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integrado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centrado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servicio.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 esencial para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maximizar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calidad en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 esencial para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maximizar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calidad del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optimizar los procesos, permitir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innovación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garantizar un entorno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estable 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fiable.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69215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Muchos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profesionales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luchan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logística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las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realidades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implementación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dicho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enfoque. Esto puede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llevar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la pérdida de tiempo y a la confusión, lo que a su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vez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conduce 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cortes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tiempos de respuesta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deficientes,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pérdidas financieras y daños a la reputación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ts val="1639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8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continuación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enumeran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cuatro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retos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más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comunes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encuentran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ts val="212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equipos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8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:</a:t>
            </a:r>
            <a:endParaRPr sz="18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6C2A37-900C-2641-B27B-01AFEB2833DA}"/>
              </a:ext>
            </a:extLst>
          </p:cNvPr>
          <p:cNvSpPr txBox="1"/>
          <p:nvPr/>
        </p:nvSpPr>
        <p:spPr>
          <a:xfrm>
            <a:off x="2133599" y="4492171"/>
            <a:ext cx="263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hlinkClick r:id="rId5" action="ppaction://hlinkfile"/>
              </a:rPr>
              <a:t>ebook-cibbva-design-thinking_es_1.pdf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2471203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466B1F1-F39C-FA97-FD01-C62BA22D81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69" y="823721"/>
            <a:ext cx="5016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 </a:t>
            </a:r>
            <a:r>
              <a:rPr sz="20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PRINCIPALES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20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TI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4DD5709-683F-8323-0F5D-9CBD7882BCEF}"/>
              </a:ext>
            </a:extLst>
          </p:cNvPr>
          <p:cNvSpPr txBox="1"/>
          <p:nvPr/>
        </p:nvSpPr>
        <p:spPr>
          <a:xfrm>
            <a:off x="456691" y="1339341"/>
            <a:ext cx="7717155" cy="32579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1)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Falta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software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herramientas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operaciones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TI </a:t>
            </a:r>
            <a:r>
              <a:rPr sz="1400" b="1" spc="-5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integradas</a:t>
            </a:r>
            <a:endParaRPr lang="es-419" sz="1400" b="1" spc="-5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6985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Reunir datos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desconectados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múltiples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herramientas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 es lo ideal,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especialmente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cuando las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soluciones de software modernas pueden proporcionar una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visión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clara y en tiempo real del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estado de la red y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TI. No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hay razón para luchar con la detección, el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diagnóstico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resolución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problemas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servicio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mientras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lucha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contra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reloj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espera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haya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cortes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catastróficos.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También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hay que tener en cuenta que, a medida que crece la demanda de recursos en la nube,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también lo hace la complejidad que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conlleva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gestión de estos recursos. A medida que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todas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formas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tamaños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continúan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adoptando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nuevas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computación basados en la nube (SaaS, PaaS, IaaS, etc.), la virtualización y el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Internet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las Cosas (IoT), las organizaciones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enfrentan al reto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evolucionar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adaptarse. Al final del día, las operaciones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deben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enfrentarse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siempre a 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mismos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retos: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ofrecer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rendimiento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riesgo,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proporcionar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controlar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costos.</a:t>
            </a:r>
          </a:p>
        </p:txBody>
      </p:sp>
    </p:spTree>
    <p:extLst>
      <p:ext uri="{BB962C8B-B14F-4D97-AF65-F5344CB8AC3E}">
        <p14:creationId xmlns:p14="http://schemas.microsoft.com/office/powerpoint/2010/main" val="123845535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5FB58B-1E28-919C-6E0E-23EB92C81B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69" y="843906"/>
            <a:ext cx="50165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PRINCIPALES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TI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25D1326-B45F-D85F-3F3F-DCD1FF7E1AE5}"/>
              </a:ext>
            </a:extLst>
          </p:cNvPr>
          <p:cNvSpPr txBox="1"/>
          <p:nvPr/>
        </p:nvSpPr>
        <p:spPr>
          <a:xfrm>
            <a:off x="672490" y="1588388"/>
            <a:ext cx="7800975" cy="4106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8440" indent="-205740">
              <a:lnSpc>
                <a:spcPct val="100000"/>
              </a:lnSpc>
              <a:spcBef>
                <a:spcPts val="105"/>
              </a:spcBef>
              <a:buAutoNum type="arabicParenR" startAt="2"/>
              <a:tabLst>
                <a:tab pos="218440" algn="l"/>
              </a:tabLst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Falta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visibilidad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arquitectura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adaptación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agilidad requieren un alto nivel de visibilidad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arquitectura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TI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poder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ofrecer una respuesta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solución rápidas. Las organizaciones que todavía utilizan sistemas 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software antiguos con hardware tradicional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situ suelen tener una visibilidad limitada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sus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propios sistemas. Esto no ayuda cuando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 está repartida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entre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múltiples sistemas,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software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miembros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 equipo, como suele ocurrir en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situaciones. Estos obstáculos deben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remediarse para proporcionar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operaciones de TI los controles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supervisión adecuados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para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cumplir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objetivos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estratégicos.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98120" indent="-186055">
              <a:lnSpc>
                <a:spcPct val="100000"/>
              </a:lnSpc>
              <a:spcBef>
                <a:spcPts val="5"/>
              </a:spcBef>
              <a:buAutoNum type="arabicParenR" startAt="3"/>
              <a:tabLst>
                <a:tab pos="198755" algn="l"/>
              </a:tabLst>
            </a:pP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dispares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3746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visibilidad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deteriorada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arquitectura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gran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medida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funcionamiento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independiente </a:t>
            </a:r>
            <a:r>
              <a:rPr sz="1400" spc="-3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integrado)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varias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procesos.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Hoy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día,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típica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tener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ejecutan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instalaciones,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través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SaaS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otras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alojadas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completamente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proveedor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externo.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Cuando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soluciones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carecen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capacidad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compartir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supervisadas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separado.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margen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error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humano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conlleva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términos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dinero,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tiempo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6870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8D648CF-BCBD-95C4-5E6F-0354E69C7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69" y="843906"/>
            <a:ext cx="501650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PRINCIPALES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TI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30101E2-DF0C-D865-E665-3BDFB4F81C4B}"/>
              </a:ext>
            </a:extLst>
          </p:cNvPr>
          <p:cNvSpPr txBox="1"/>
          <p:nvPr/>
        </p:nvSpPr>
        <p:spPr>
          <a:xfrm>
            <a:off x="456691" y="1333245"/>
            <a:ext cx="7706359" cy="218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4)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Mala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escalabilidad</a:t>
            </a:r>
            <a:endParaRPr lang="es-419" sz="1400" b="1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falta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escalabilidad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control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limitado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sobre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distintas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suelen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hacer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responsables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topen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muro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cuando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llega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momento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ampliar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sus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operaciones.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entorno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difícil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gestionar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propicio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introducir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mantener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servicio.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integrar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varios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puntos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recogida,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adición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nuevo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hardware,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solución,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dar </a:t>
            </a:r>
            <a:r>
              <a:rPr sz="1400" spc="-3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lugar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infraestructura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 aún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fracturada.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Tampoco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hay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olvidar las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vulnerabilidades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seguridad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suelen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surgir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todas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distintas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aplicaciones.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6001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71F2540-B00D-DDD0-8E88-3CFE27B387D3}"/>
              </a:ext>
            </a:extLst>
          </p:cNvPr>
          <p:cNvSpPr txBox="1"/>
          <p:nvPr/>
        </p:nvSpPr>
        <p:spPr>
          <a:xfrm>
            <a:off x="154063" y="601680"/>
            <a:ext cx="8010728" cy="4553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Estrategias</a:t>
            </a:r>
            <a:r>
              <a:rPr sz="14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Mejores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Prácticas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¿Desea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maximizar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agilidad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controlar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realmente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ITOM?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aquí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algunas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mejores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 err="1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empezar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lang="es-419" sz="1400" spc="-1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18440" indent="-206375">
              <a:lnSpc>
                <a:spcPct val="100000"/>
              </a:lnSpc>
              <a:buAutoNum type="arabicParenR"/>
              <a:tabLst>
                <a:tab pos="219075" algn="l"/>
              </a:tabLst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Dejar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apagar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incendios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empezar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gestionar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activamente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“break-fix”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obsoleto;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ya</a:t>
            </a:r>
            <a:r>
              <a:rPr sz="1400" spc="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pueden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bajo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idea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tradicional de llamar 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sólo cuando algo deja 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funcionar.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adopción de las mejores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comienza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alejamiento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 </a:t>
            </a:r>
            <a:r>
              <a:rPr sz="1400" spc="-3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hoc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sólo puede arreglar los problemas una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vez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han producido y hacia las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supervisión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mantenimiento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proactivo.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12090" indent="-200025">
              <a:lnSpc>
                <a:spcPct val="100000"/>
              </a:lnSpc>
              <a:buAutoNum type="arabicParenR" startAt="2"/>
              <a:tabLst>
                <a:tab pos="212725" algn="l"/>
              </a:tabLst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Alinear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la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con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servicio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1270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forma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puede ser la diferencia entre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éxito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el fracaso de su empresa.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visión de las operaciones de TI desde el punto de vista de la antigua “asistencia técnica” no le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permite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aprovechar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máximo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ventajas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modernas.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metodología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actual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 </a:t>
            </a:r>
            <a:r>
              <a:rPr sz="1400" spc="-3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aleja de la gestión de las aplicaciones y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un silo </a:t>
            </a:r>
            <a:r>
              <a:rPr sz="14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su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lugar,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centra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la comprensión de las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relación con sus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objetivos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empresariales. Sus procesos y flujos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suelen estar diseñados en torno a la prestación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experiencia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 cliente. Esto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permite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mayor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retorno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inversión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vez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aumenta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satisfacción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cliente.</a:t>
            </a:r>
          </a:p>
        </p:txBody>
      </p:sp>
    </p:spTree>
    <p:extLst>
      <p:ext uri="{BB962C8B-B14F-4D97-AF65-F5344CB8AC3E}">
        <p14:creationId xmlns:p14="http://schemas.microsoft.com/office/powerpoint/2010/main" val="2781920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0B5AC2A-380B-4E89-C8B5-18D8C2BA5963}"/>
              </a:ext>
            </a:extLst>
          </p:cNvPr>
          <p:cNvSpPr txBox="1"/>
          <p:nvPr/>
        </p:nvSpPr>
        <p:spPr>
          <a:xfrm>
            <a:off x="447548" y="1100150"/>
            <a:ext cx="7583805" cy="368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100"/>
              </a:spcBef>
              <a:buAutoNum type="arabicParenR" startAt="3"/>
              <a:tabLst>
                <a:tab pos="235585" algn="l"/>
              </a:tabLst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Crear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objetivos</a:t>
            </a:r>
            <a:r>
              <a:rPr sz="1400" b="1" spc="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planificar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éxito</a:t>
            </a:r>
            <a:endParaRPr lang="es-419" sz="1400" b="1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234950" indent="-222885">
              <a:lnSpc>
                <a:spcPct val="100000"/>
              </a:lnSpc>
              <a:spcBef>
                <a:spcPts val="100"/>
              </a:spcBef>
              <a:buAutoNum type="arabicParenR" startAt="3"/>
              <a:tabLst>
                <a:tab pos="235585" algn="l"/>
              </a:tabLst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1841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eficaz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requiere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se definan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claramente las funciones dentro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equipo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TI </a:t>
            </a:r>
            <a:r>
              <a:rPr sz="1400" spc="-4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todos rindan cuentas.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equipos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TI,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especialmente 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pequeñas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empresas, suelen tener dificultades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entender cuáles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son sus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responsabilidades 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objetivos. 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procesos automatizados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sistemas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tickets 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gestión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basada en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procesos, permiten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profesionales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TI hacer el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mejor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uso del tiempo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TI.</a:t>
            </a:r>
            <a:endParaRPr lang="es-419" sz="1400" spc="-5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18415">
              <a:lnSpc>
                <a:spcPct val="100000"/>
              </a:lnSpc>
              <a:spcBef>
                <a:spcPts val="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28600" indent="-216535">
              <a:lnSpc>
                <a:spcPct val="100000"/>
              </a:lnSpc>
              <a:buAutoNum type="arabicParenR" startAt="4"/>
              <a:tabLst>
                <a:tab pos="229235" algn="l"/>
              </a:tabLst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Asociarse</a:t>
            </a:r>
            <a:r>
              <a:rPr sz="1400" b="1" spc="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con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un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proveedor</a:t>
            </a:r>
            <a:r>
              <a:rPr sz="1400" b="1" spc="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MSP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confianza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propietarios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pequeñas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empresas suelen tener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tomar decisiones difíciles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la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hora de invertir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expectativas.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Desarrollar equipos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puede ser </a:t>
            </a:r>
            <a:r>
              <a:rPr sz="1400" spc="-4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extraordinariamente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caro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muchos 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objetivos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hemos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comentado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aquí </a:t>
            </a:r>
            <a:r>
              <a:rPr sz="1400" spc="-4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pueden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parecer muy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prohibitivos en cuanto 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costes.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proveedores de servicios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gestionados (MSP) ayudan a resolver este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problema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dando 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empresas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acceso 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expertos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tecnología,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hardware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soluciones que hacen que la estrategia de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más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fácil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planificar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ejecutar,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incluso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presupuesto.</a:t>
            </a:r>
          </a:p>
        </p:txBody>
      </p:sp>
    </p:spTree>
    <p:extLst>
      <p:ext uri="{BB962C8B-B14F-4D97-AF65-F5344CB8AC3E}">
        <p14:creationId xmlns:p14="http://schemas.microsoft.com/office/powerpoint/2010/main" val="388804571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A3510D-BBCF-FC04-B48C-8D09EFAE18FB}"/>
              </a:ext>
            </a:extLst>
          </p:cNvPr>
          <p:cNvSpPr txBox="1"/>
          <p:nvPr/>
        </p:nvSpPr>
        <p:spPr>
          <a:xfrm>
            <a:off x="447548" y="959612"/>
            <a:ext cx="7668259" cy="19601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¿Y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automatización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las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operaciones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400" u="heavy" dirty="0">
                <a:solidFill>
                  <a:srgbClr val="0563C1"/>
                </a:solidFill>
                <a:uFill>
                  <a:solidFill>
                    <a:srgbClr val="0462C1"/>
                  </a:solidFill>
                </a:uFill>
                <a:latin typeface="Century Gothic" panose="020B0502020202020204" pitchFamily="34" charset="0"/>
                <a:cs typeface="Arial 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herramienta de automatización de TI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puede reunir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supervisión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clase empresarial,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 de eventos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análisis operativos en un table de control de un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“único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panel”. Como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hemos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comentado,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visión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centralizada le permite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evaluar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salud y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rendimiento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su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mientras que aumenta la disponibilidad de los recursos y mejora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seguridad.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enfoque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suele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permitirle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utilizar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menor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número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posible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herramientas,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 que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beneficia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tanto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productividad.</a:t>
            </a:r>
          </a:p>
        </p:txBody>
      </p:sp>
    </p:spTree>
    <p:extLst>
      <p:ext uri="{BB962C8B-B14F-4D97-AF65-F5344CB8AC3E}">
        <p14:creationId xmlns:p14="http://schemas.microsoft.com/office/powerpoint/2010/main" val="70436505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B11216B-8D95-EAFE-4C08-CF3DBFCA94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74893"/>
            <a:ext cx="539668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1.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Innovación,</a:t>
            </a:r>
            <a:r>
              <a:rPr sz="1600" b="1" spc="-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tecnologías</a:t>
            </a:r>
            <a:r>
              <a:rPr sz="16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sz="1600" b="1" spc="-1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transformación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8705037-3F35-FF67-F090-7F9C11A9E59D}"/>
              </a:ext>
            </a:extLst>
          </p:cNvPr>
          <p:cNvSpPr txBox="1"/>
          <p:nvPr/>
        </p:nvSpPr>
        <p:spPr>
          <a:xfrm>
            <a:off x="673404" y="1593595"/>
            <a:ext cx="7555865" cy="39849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7180" marR="391160">
              <a:lnSpc>
                <a:spcPct val="99600"/>
              </a:lnSpc>
              <a:spcBef>
                <a:spcPts val="110"/>
              </a:spcBef>
              <a:buClr>
                <a:srgbClr val="123157"/>
              </a:buClr>
              <a:buChar char="•"/>
              <a:tabLst>
                <a:tab pos="40894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Información y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Comunicación (TIC, 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ICT,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IT,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Sistemas 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Información 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adelante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TI)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realidad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evolutiva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por naturaleza 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vinculadas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ciclos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innovación.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TI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están impulsadas por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desarrollo de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nuevos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materiales,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componentes,</a:t>
            </a:r>
            <a:r>
              <a:rPr sz="1400" spc="3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conceptos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circuitos,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procesadores,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estándares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comunicación,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arquitecturas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computación,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arquitecturas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software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sistemas,</a:t>
            </a:r>
            <a:r>
              <a:rPr sz="1400" spc="3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maneras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modelar</a:t>
            </a:r>
            <a:r>
              <a:rPr sz="14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gestionar</a:t>
            </a:r>
            <a:r>
              <a:rPr sz="1400" spc="-9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5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1310"/>
              </a:spcBef>
            </a:pP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2.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em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p</a:t>
            </a:r>
            <a:r>
              <a:rPr sz="16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r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esa</a:t>
            </a:r>
            <a:r>
              <a:rPr sz="1600" b="1" spc="-1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informa</a:t>
            </a:r>
            <a:r>
              <a:rPr sz="1600" b="1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ional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 marL="12700" marR="5080" indent="215900" algn="just">
              <a:lnSpc>
                <a:spcPct val="107000"/>
              </a:lnSpc>
              <a:spcBef>
                <a:spcPts val="1485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otra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cara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está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justamente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fuente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ventaja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competitiva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vinculada</a:t>
            </a:r>
            <a:r>
              <a:rPr sz="1400" spc="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39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transformación empresarial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través del uso de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conocimiento. 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Tras</a:t>
            </a:r>
            <a:r>
              <a:rPr sz="1400" spc="3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etiqueta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«empresa-red» hay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mucho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más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tema de organización empresarial,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inversión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14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sz="1400" spc="1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sino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tiene</a:t>
            </a:r>
            <a:r>
              <a:rPr sz="1400" spc="1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2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ver</a:t>
            </a:r>
            <a:r>
              <a:rPr sz="1400" spc="9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1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compleja</a:t>
            </a:r>
            <a:r>
              <a:rPr sz="1400" spc="1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1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difícilmente</a:t>
            </a:r>
            <a:r>
              <a:rPr sz="1400" spc="1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imitable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configuración </a:t>
            </a:r>
            <a:r>
              <a:rPr sz="1400" spc="-38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humanos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materiales,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así como de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tangibles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intangibles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orientados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maximizar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valor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través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conocimiento.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105496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95E5EF0-0CBA-E8B2-6863-B3CDCD6C0B84}"/>
              </a:ext>
            </a:extLst>
          </p:cNvPr>
          <p:cNvSpPr txBox="1"/>
          <p:nvPr/>
        </p:nvSpPr>
        <p:spPr>
          <a:xfrm>
            <a:off x="495096" y="1270593"/>
            <a:ext cx="6831330" cy="21904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3.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dil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ma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aportac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ión de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valor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las</a:t>
            </a:r>
            <a:r>
              <a:rPr sz="1400" b="1" spc="-2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TI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 marL="12700" marR="5080">
              <a:lnSpc>
                <a:spcPct val="989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Eficiencia,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eficacia,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valor,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costo,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elemento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soporte,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elemento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transformación,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comoditización</a:t>
            </a:r>
            <a:r>
              <a:rPr sz="1400" spc="-8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y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tecnología</a:t>
            </a:r>
            <a:r>
              <a:rPr sz="1400" spc="-7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disruptiva;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hablando</a:t>
            </a:r>
            <a:r>
              <a:rPr sz="1400" spc="-8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las</a:t>
            </a:r>
            <a:r>
              <a:rPr sz="1400" spc="-8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TI </a:t>
            </a:r>
            <a:r>
              <a:rPr sz="1400" spc="-434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caben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todas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interpretaciones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vez.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 marL="12700" marR="1102995">
              <a:lnSpc>
                <a:spcPct val="99300"/>
              </a:lnSpc>
              <a:spcBef>
                <a:spcPts val="1465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conclusiones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para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gestores son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muy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claras.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No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hay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que </a:t>
            </a:r>
            <a:r>
              <a:rPr sz="1400" spc="-434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dejarse</a:t>
            </a:r>
            <a:r>
              <a:rPr sz="1400" spc="49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atrapar</a:t>
            </a:r>
            <a:r>
              <a:rPr sz="1400" spc="7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por</a:t>
            </a:r>
            <a:r>
              <a:rPr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hiperciclo,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ni</a:t>
            </a:r>
            <a:r>
              <a:rPr sz="1400" spc="7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ascenso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ni</a:t>
            </a:r>
            <a:r>
              <a:rPr sz="1400" spc="6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descenso.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modas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mundo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las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TI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son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tan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más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crueles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que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el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mundo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las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pasarelas.</a:t>
            </a:r>
          </a:p>
        </p:txBody>
      </p:sp>
    </p:spTree>
    <p:extLst>
      <p:ext uri="{BB962C8B-B14F-4D97-AF65-F5344CB8AC3E}">
        <p14:creationId xmlns:p14="http://schemas.microsoft.com/office/powerpoint/2010/main" val="237787858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68BBEA5-B4B0-BD1E-09BC-70E336708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319" y="924194"/>
            <a:ext cx="56565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4.	</a:t>
            </a:r>
            <a:r>
              <a:rPr sz="1600" b="1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Tendencia</a:t>
            </a:r>
            <a:r>
              <a:rPr sz="1600" b="1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1: Gestión</a:t>
            </a:r>
            <a:r>
              <a:rPr sz="16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integral</a:t>
            </a:r>
            <a:r>
              <a:rPr sz="1600" b="1" spc="-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TI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como</a:t>
            </a:r>
            <a:r>
              <a:rPr sz="1600" b="1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mejorinversión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30964EA-958B-8076-E9DD-5B2134BF3BE0}"/>
              </a:ext>
            </a:extLst>
          </p:cNvPr>
          <p:cNvSpPr txBox="1"/>
          <p:nvPr/>
        </p:nvSpPr>
        <p:spPr>
          <a:xfrm>
            <a:off x="931875" y="1589277"/>
            <a:ext cx="6838315" cy="14215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7314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Innovación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costo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 son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opuestos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sino con frecuencia puntos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distintos en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tiempo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spc="1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mismo</a:t>
            </a:r>
            <a:r>
              <a:rPr sz="1400" spc="1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continuo</a:t>
            </a:r>
            <a:r>
              <a:rPr sz="1400" spc="9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1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madurez</a:t>
            </a:r>
            <a:r>
              <a:rPr sz="1400" spc="10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1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1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885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Necesitamos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balancear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distintos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elementos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para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obtener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un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rendimiento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razonable.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Es 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ahí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donde hay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que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comenzar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actuando,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entendiendo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naturaleza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dicha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gestión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actuando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equilibradamente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cada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uno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los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ámbitos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misma.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</p:txBody>
      </p:sp>
      <p:grpSp>
        <p:nvGrpSpPr>
          <p:cNvPr id="19" name="object 5">
            <a:extLst>
              <a:ext uri="{FF2B5EF4-FFF2-40B4-BE49-F238E27FC236}">
                <a16:creationId xmlns:a16="http://schemas.microsoft.com/office/drawing/2014/main" id="{7A66B480-F768-EC3D-1228-63B11B56298D}"/>
              </a:ext>
            </a:extLst>
          </p:cNvPr>
          <p:cNvGrpSpPr/>
          <p:nvPr/>
        </p:nvGrpSpPr>
        <p:grpSpPr>
          <a:xfrm>
            <a:off x="2941320" y="4183354"/>
            <a:ext cx="2609215" cy="505459"/>
            <a:chOff x="2979420" y="3809974"/>
            <a:chExt cx="2609215" cy="505459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A7188A93-94B1-FD4F-3728-0165BEB9ECBD}"/>
                </a:ext>
              </a:extLst>
            </p:cNvPr>
            <p:cNvSpPr/>
            <p:nvPr/>
          </p:nvSpPr>
          <p:spPr>
            <a:xfrm>
              <a:off x="2979420" y="3809974"/>
              <a:ext cx="2609215" cy="505459"/>
            </a:xfrm>
            <a:custGeom>
              <a:avLst/>
              <a:gdLst/>
              <a:ahLst/>
              <a:cxnLst/>
              <a:rect l="l" t="t" r="r" b="b"/>
              <a:pathLst>
                <a:path w="2609215" h="505460">
                  <a:moveTo>
                    <a:pt x="2608834" y="0"/>
                  </a:moveTo>
                  <a:lnTo>
                    <a:pt x="0" y="0"/>
                  </a:lnTo>
                  <a:lnTo>
                    <a:pt x="0" y="505358"/>
                  </a:lnTo>
                  <a:lnTo>
                    <a:pt x="2608834" y="505358"/>
                  </a:lnTo>
                  <a:lnTo>
                    <a:pt x="2608834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ADBA1946-C5ED-8D42-DB01-C7C6A67CE921}"/>
                </a:ext>
              </a:extLst>
            </p:cNvPr>
            <p:cNvSpPr/>
            <p:nvPr/>
          </p:nvSpPr>
          <p:spPr>
            <a:xfrm>
              <a:off x="3136392" y="3986783"/>
              <a:ext cx="1101725" cy="265430"/>
            </a:xfrm>
            <a:custGeom>
              <a:avLst/>
              <a:gdLst/>
              <a:ahLst/>
              <a:cxnLst/>
              <a:rect l="l" t="t" r="r" b="b"/>
              <a:pathLst>
                <a:path w="1101725" h="265429">
                  <a:moveTo>
                    <a:pt x="1036955" y="0"/>
                  </a:moveTo>
                  <a:lnTo>
                    <a:pt x="0" y="0"/>
                  </a:lnTo>
                  <a:lnTo>
                    <a:pt x="1777" y="265049"/>
                  </a:lnTo>
                  <a:lnTo>
                    <a:pt x="1022477" y="265049"/>
                  </a:lnTo>
                  <a:lnTo>
                    <a:pt x="1101724" y="137287"/>
                  </a:lnTo>
                  <a:lnTo>
                    <a:pt x="1036955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DA2BF6BD-07AD-5E7E-1B03-6D1FB29D1697}"/>
                </a:ext>
              </a:extLst>
            </p:cNvPr>
            <p:cNvSpPr/>
            <p:nvPr/>
          </p:nvSpPr>
          <p:spPr>
            <a:xfrm>
              <a:off x="3136392" y="3986783"/>
              <a:ext cx="1101725" cy="265430"/>
            </a:xfrm>
            <a:custGeom>
              <a:avLst/>
              <a:gdLst/>
              <a:ahLst/>
              <a:cxnLst/>
              <a:rect l="l" t="t" r="r" b="b"/>
              <a:pathLst>
                <a:path w="1101725" h="265429">
                  <a:moveTo>
                    <a:pt x="0" y="0"/>
                  </a:moveTo>
                  <a:lnTo>
                    <a:pt x="1036955" y="0"/>
                  </a:lnTo>
                  <a:lnTo>
                    <a:pt x="1101724" y="137287"/>
                  </a:lnTo>
                  <a:lnTo>
                    <a:pt x="1022477" y="265049"/>
                  </a:lnTo>
                  <a:lnTo>
                    <a:pt x="1777" y="2650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82BED16C-268B-DAC2-4CF5-BE731933B780}"/>
                </a:ext>
              </a:extLst>
            </p:cNvPr>
            <p:cNvSpPr/>
            <p:nvPr/>
          </p:nvSpPr>
          <p:spPr>
            <a:xfrm>
              <a:off x="4258056" y="3986783"/>
              <a:ext cx="1132205" cy="265430"/>
            </a:xfrm>
            <a:custGeom>
              <a:avLst/>
              <a:gdLst/>
              <a:ahLst/>
              <a:cxnLst/>
              <a:rect l="l" t="t" r="r" b="b"/>
              <a:pathLst>
                <a:path w="1132204" h="265429">
                  <a:moveTo>
                    <a:pt x="1065276" y="0"/>
                  </a:moveTo>
                  <a:lnTo>
                    <a:pt x="0" y="0"/>
                  </a:lnTo>
                  <a:lnTo>
                    <a:pt x="1905" y="265049"/>
                  </a:lnTo>
                  <a:lnTo>
                    <a:pt x="1050544" y="265049"/>
                  </a:lnTo>
                  <a:lnTo>
                    <a:pt x="1131951" y="137287"/>
                  </a:lnTo>
                  <a:lnTo>
                    <a:pt x="106527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031FB21B-BF9B-E982-A32A-906D9D6FE247}"/>
                </a:ext>
              </a:extLst>
            </p:cNvPr>
            <p:cNvSpPr/>
            <p:nvPr/>
          </p:nvSpPr>
          <p:spPr>
            <a:xfrm>
              <a:off x="4258056" y="3986783"/>
              <a:ext cx="1132205" cy="265430"/>
            </a:xfrm>
            <a:custGeom>
              <a:avLst/>
              <a:gdLst/>
              <a:ahLst/>
              <a:cxnLst/>
              <a:rect l="l" t="t" r="r" b="b"/>
              <a:pathLst>
                <a:path w="1132204" h="265429">
                  <a:moveTo>
                    <a:pt x="0" y="0"/>
                  </a:moveTo>
                  <a:lnTo>
                    <a:pt x="1065276" y="0"/>
                  </a:lnTo>
                  <a:lnTo>
                    <a:pt x="1131951" y="137287"/>
                  </a:lnTo>
                  <a:lnTo>
                    <a:pt x="1050544" y="265049"/>
                  </a:lnTo>
                  <a:lnTo>
                    <a:pt x="1905" y="2650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1">
            <a:extLst>
              <a:ext uri="{FF2B5EF4-FFF2-40B4-BE49-F238E27FC236}">
                <a16:creationId xmlns:a16="http://schemas.microsoft.com/office/drawing/2014/main" id="{A2ED007A-22F1-209C-7A75-7CCFB8C9015C}"/>
              </a:ext>
            </a:extLst>
          </p:cNvPr>
          <p:cNvSpPr txBox="1"/>
          <p:nvPr/>
        </p:nvSpPr>
        <p:spPr>
          <a:xfrm>
            <a:off x="2093976" y="3429000"/>
            <a:ext cx="3470275" cy="243840"/>
          </a:xfrm>
          <a:prstGeom prst="rect">
            <a:avLst/>
          </a:prstGeom>
          <a:solidFill>
            <a:srgbClr val="221F1F"/>
          </a:solidFill>
        </p:spPr>
        <p:txBody>
          <a:bodyPr vert="horz" wrap="square" lIns="0" tIns="520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900" b="1" spc="-50" dirty="0">
                <a:solidFill>
                  <a:srgbClr val="FFFFFF"/>
                </a:solidFill>
                <a:latin typeface="Verdana"/>
                <a:cs typeface="Verdana"/>
              </a:rPr>
              <a:t>Ge</a:t>
            </a:r>
            <a:r>
              <a:rPr sz="900" b="1" spc="-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9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900" b="1" spc="-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900" b="1" spc="-55" dirty="0">
                <a:solidFill>
                  <a:srgbClr val="FFFFFF"/>
                </a:solidFill>
                <a:latin typeface="Verdana"/>
                <a:cs typeface="Verdana"/>
              </a:rPr>
              <a:t>ó</a:t>
            </a:r>
            <a:r>
              <a:rPr sz="900" b="1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90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b="1" spc="-170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3AC0BE0A-EFF4-6570-7E83-B7CBC2F1BDD8}"/>
              </a:ext>
            </a:extLst>
          </p:cNvPr>
          <p:cNvSpPr txBox="1"/>
          <p:nvPr/>
        </p:nvSpPr>
        <p:spPr>
          <a:xfrm>
            <a:off x="2941320" y="3759708"/>
            <a:ext cx="2609215" cy="295910"/>
          </a:xfrm>
          <a:prstGeom prst="rect">
            <a:avLst/>
          </a:prstGeom>
          <a:solidFill>
            <a:srgbClr val="A7A9AC"/>
          </a:solidFill>
          <a:ln w="6350">
            <a:solidFill>
              <a:srgbClr val="221F1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Times New Roman"/>
              <a:cs typeface="Times New Roman"/>
            </a:endParaRPr>
          </a:p>
          <a:p>
            <a:pPr marL="593725">
              <a:lnSpc>
                <a:spcPct val="100000"/>
              </a:lnSpc>
            </a:pP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ifi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ió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7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30" dirty="0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700" b="1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" b="1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D01DCD59-E3D8-3FD2-6288-231EFA6600E2}"/>
              </a:ext>
            </a:extLst>
          </p:cNvPr>
          <p:cNvSpPr txBox="1"/>
          <p:nvPr/>
        </p:nvSpPr>
        <p:spPr>
          <a:xfrm>
            <a:off x="2941320" y="4745735"/>
            <a:ext cx="2609215" cy="294640"/>
          </a:xfrm>
          <a:prstGeom prst="rect">
            <a:avLst/>
          </a:prstGeom>
          <a:solidFill>
            <a:srgbClr val="A7A9AC"/>
          </a:solidFill>
          <a:ln w="6350">
            <a:solidFill>
              <a:srgbClr val="221F1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Times New Roman"/>
              <a:cs typeface="Times New Roman"/>
            </a:endParaRPr>
          </a:p>
          <a:p>
            <a:pPr marL="548005">
              <a:lnSpc>
                <a:spcPct val="100000"/>
              </a:lnSpc>
            </a:pP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Gobierno</a:t>
            </a:r>
            <a:r>
              <a:rPr sz="700" b="1" spc="-20" dirty="0">
                <a:solidFill>
                  <a:srgbClr val="FFFFFF"/>
                </a:solidFill>
                <a:latin typeface="Verdana"/>
                <a:cs typeface="Verdana"/>
              </a:rPr>
              <a:t> del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aprovisionamiento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822C7E26-CF10-161D-B52A-8859E066C0FA}"/>
              </a:ext>
            </a:extLst>
          </p:cNvPr>
          <p:cNvSpPr txBox="1"/>
          <p:nvPr/>
        </p:nvSpPr>
        <p:spPr>
          <a:xfrm>
            <a:off x="2097023" y="3759708"/>
            <a:ext cx="782320" cy="1275715"/>
          </a:xfrm>
          <a:prstGeom prst="rect">
            <a:avLst/>
          </a:prstGeom>
          <a:solidFill>
            <a:srgbClr val="A7A9AC"/>
          </a:solidFill>
          <a:ln w="6350">
            <a:solidFill>
              <a:srgbClr val="221F1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marL="47625" marR="56515" indent="33020">
              <a:lnSpc>
                <a:spcPct val="107100"/>
              </a:lnSpc>
              <a:spcBef>
                <a:spcPts val="500"/>
              </a:spcBef>
            </a:pP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-5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ió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rq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88B0BA89-F714-0198-B66E-3E367D6062BE}"/>
              </a:ext>
            </a:extLst>
          </p:cNvPr>
          <p:cNvSpPr txBox="1"/>
          <p:nvPr/>
        </p:nvSpPr>
        <p:spPr>
          <a:xfrm>
            <a:off x="2941320" y="4183380"/>
            <a:ext cx="2609215" cy="506095"/>
          </a:xfrm>
          <a:prstGeom prst="rect">
            <a:avLst/>
          </a:prstGeom>
          <a:ln w="6350">
            <a:solidFill>
              <a:srgbClr val="221F1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735330">
              <a:lnSpc>
                <a:spcPct val="100000"/>
              </a:lnSpc>
              <a:spcBef>
                <a:spcPts val="240"/>
              </a:spcBef>
            </a:pPr>
            <a:r>
              <a:rPr sz="700" b="1" spc="-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0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-5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700" b="1" spc="-40" dirty="0">
                <a:solidFill>
                  <a:srgbClr val="FFFFFF"/>
                </a:solidFill>
                <a:latin typeface="Verdana"/>
                <a:cs typeface="Verdana"/>
              </a:rPr>
              <a:t>ió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55" dirty="0">
                <a:solidFill>
                  <a:srgbClr val="FFFFFF"/>
                </a:solidFill>
                <a:latin typeface="Verdana"/>
                <a:cs typeface="Verdana"/>
              </a:rPr>
              <a:t>cicl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b="1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b="1" spc="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b="1" spc="-15" dirty="0">
                <a:solidFill>
                  <a:srgbClr val="FFFFFF"/>
                </a:solidFill>
                <a:latin typeface="Verdana"/>
                <a:cs typeface="Verdana"/>
              </a:rPr>
              <a:t>vid</a:t>
            </a:r>
            <a:r>
              <a:rPr sz="700" b="1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700">
              <a:latin typeface="Verdana"/>
              <a:cs typeface="Verdana"/>
            </a:endParaRPr>
          </a:p>
          <a:p>
            <a:pPr marL="450850" marR="355600" indent="-205740">
              <a:lnSpc>
                <a:spcPct val="107100"/>
              </a:lnSpc>
              <a:spcBef>
                <a:spcPts val="420"/>
              </a:spcBef>
              <a:tabLst>
                <a:tab pos="1370965" algn="l"/>
                <a:tab pos="1591945" algn="l"/>
              </a:tabLst>
            </a:pP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na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sp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na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00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55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ó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spc="-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700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cto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" dirty="0">
                <a:solidFill>
                  <a:srgbClr val="FFFFFF"/>
                </a:solidFill>
                <a:latin typeface="Verdana"/>
                <a:cs typeface="Verdana"/>
              </a:rPr>
              <a:t>		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7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7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7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700" spc="-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00" spc="-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7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941958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08636"/>
            <a:ext cx="3018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>
                <a:latin typeface="Century Gothic" panose="020B0502020202020204" pitchFamily="34" charset="0"/>
              </a:rPr>
              <a:t>GESTION DE T.I RETOS</a:t>
            </a:r>
            <a:endParaRPr lang="es-419" sz="1600" b="1" dirty="0">
              <a:latin typeface="Century Gothic" panose="020B0502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2C5F863-6CB8-D44A-6DA5-3369B86559B1}"/>
              </a:ext>
            </a:extLst>
          </p:cNvPr>
          <p:cNvSpPr txBox="1"/>
          <p:nvPr/>
        </p:nvSpPr>
        <p:spPr>
          <a:xfrm>
            <a:off x="633780" y="849858"/>
            <a:ext cx="7212965" cy="3680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6350" indent="-216535" algn="just">
              <a:lnSpc>
                <a:spcPct val="107100"/>
              </a:lnSpc>
              <a:spcBef>
                <a:spcPts val="100"/>
              </a:spcBef>
              <a:buChar char="•"/>
              <a:tabLst>
                <a:tab pos="22923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 de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Arquitectura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TI: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Contempla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procesos de definición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arquitecturas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sistemas,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esto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es,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estructuras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físicas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lógicas que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deben regir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referencia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sistemas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organización,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detallando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aplicaciones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3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infraestructuras,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así como el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servicio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se plantea: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compra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versus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contratación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servicio,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ejemplo.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28600" indent="-216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292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Planificación</a:t>
            </a:r>
            <a:r>
              <a:rPr sz="1400" spc="9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8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Gobierno</a:t>
            </a:r>
            <a:r>
              <a:rPr sz="1400" spc="8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TI:</a:t>
            </a:r>
            <a:r>
              <a:rPr sz="1400" spc="1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Contempla</a:t>
            </a:r>
            <a:r>
              <a:rPr sz="1400" spc="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todas</a:t>
            </a:r>
            <a:r>
              <a:rPr sz="1400" spc="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actividades</a:t>
            </a:r>
            <a:r>
              <a:rPr sz="1400" spc="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5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establecimiento</a:t>
            </a:r>
            <a:r>
              <a:rPr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28600" marR="5080" algn="just">
              <a:lnSpc>
                <a:spcPct val="107200"/>
              </a:lnSpc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políticas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criterios generales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TI: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presupuestos, funciones,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organizativo,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relación con agentes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externos, establecimiento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indicado-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—KPI’s—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gestión, así como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análisis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los costes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beneficios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actuación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sobre</a:t>
            </a:r>
            <a:r>
              <a:rPr sz="1400" spc="-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28600" marR="6985" indent="-216535" algn="just">
              <a:lnSpc>
                <a:spcPts val="1800"/>
              </a:lnSpc>
              <a:spcBef>
                <a:spcPts val="70"/>
              </a:spcBef>
              <a:buChar char="•"/>
              <a:tabLst>
                <a:tab pos="22923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ciclo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vida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TI: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Contempla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procedimientos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actividades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actuación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para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diseño, 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construcción,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integración,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pruebas,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puesta en producción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sistemas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ciclo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vida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divide en dos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grandes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subfunciones: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a)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despliegue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proyectos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b)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operación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984927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18E1E53-FEC4-4F80-4AB0-41C274FBA5F4}"/>
              </a:ext>
            </a:extLst>
          </p:cNvPr>
          <p:cNvSpPr txBox="1"/>
          <p:nvPr/>
        </p:nvSpPr>
        <p:spPr>
          <a:xfrm>
            <a:off x="663320" y="1041018"/>
            <a:ext cx="6592570" cy="124015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5.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nd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400" b="1" spc="-7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2: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v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er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400" b="1" spc="-1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pl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f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8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infinita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capacidad de la tecnología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construir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realidades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lógicas</a:t>
            </a:r>
            <a:r>
              <a:rPr sz="1400" spc="3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cada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vez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más sofisticadas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permitido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crear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complejos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sistemas 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en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muchos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casos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acabado atrapando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organizaciones en una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situación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dependencia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gasto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continuo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6C14999-ED62-1249-5C2F-ACA98EF9D48D}"/>
              </a:ext>
            </a:extLst>
          </p:cNvPr>
          <p:cNvGrpSpPr/>
          <p:nvPr/>
        </p:nvGrpSpPr>
        <p:grpSpPr>
          <a:xfrm>
            <a:off x="1520316" y="2733052"/>
            <a:ext cx="1284605" cy="1257300"/>
            <a:chOff x="1860804" y="4032364"/>
            <a:chExt cx="1284605" cy="12573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0BD1493-6034-F253-865C-A0402BD4D2F6}"/>
                </a:ext>
              </a:extLst>
            </p:cNvPr>
            <p:cNvSpPr/>
            <p:nvPr/>
          </p:nvSpPr>
          <p:spPr>
            <a:xfrm>
              <a:off x="2471928" y="4035539"/>
              <a:ext cx="670560" cy="666115"/>
            </a:xfrm>
            <a:custGeom>
              <a:avLst/>
              <a:gdLst/>
              <a:ahLst/>
              <a:cxnLst/>
              <a:rect l="l" t="t" r="r" b="b"/>
              <a:pathLst>
                <a:path w="670560" h="666114">
                  <a:moveTo>
                    <a:pt x="670217" y="0"/>
                  </a:moveTo>
                  <a:lnTo>
                    <a:pt x="0" y="0"/>
                  </a:lnTo>
                  <a:lnTo>
                    <a:pt x="0" y="665873"/>
                  </a:lnTo>
                  <a:lnTo>
                    <a:pt x="670217" y="665873"/>
                  </a:lnTo>
                  <a:lnTo>
                    <a:pt x="670217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0CA47EB-95DA-70E1-BD16-FBFDB738DF0F}"/>
                </a:ext>
              </a:extLst>
            </p:cNvPr>
            <p:cNvSpPr/>
            <p:nvPr/>
          </p:nvSpPr>
          <p:spPr>
            <a:xfrm>
              <a:off x="2471928" y="4035539"/>
              <a:ext cx="670560" cy="666115"/>
            </a:xfrm>
            <a:custGeom>
              <a:avLst/>
              <a:gdLst/>
              <a:ahLst/>
              <a:cxnLst/>
              <a:rect l="l" t="t" r="r" b="b"/>
              <a:pathLst>
                <a:path w="670560" h="666114">
                  <a:moveTo>
                    <a:pt x="0" y="665873"/>
                  </a:moveTo>
                  <a:lnTo>
                    <a:pt x="670217" y="665873"/>
                  </a:lnTo>
                  <a:lnTo>
                    <a:pt x="670217" y="0"/>
                  </a:lnTo>
                  <a:lnTo>
                    <a:pt x="0" y="0"/>
                  </a:lnTo>
                  <a:lnTo>
                    <a:pt x="0" y="665873"/>
                  </a:lnTo>
                  <a:close/>
                </a:path>
              </a:pathLst>
            </a:custGeom>
            <a:ln w="635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12E6C92-E133-9112-74D5-60A64B739831}"/>
                </a:ext>
              </a:extLst>
            </p:cNvPr>
            <p:cNvSpPr/>
            <p:nvPr/>
          </p:nvSpPr>
          <p:spPr>
            <a:xfrm>
              <a:off x="2471928" y="4991087"/>
              <a:ext cx="670560" cy="295275"/>
            </a:xfrm>
            <a:custGeom>
              <a:avLst/>
              <a:gdLst/>
              <a:ahLst/>
              <a:cxnLst/>
              <a:rect l="l" t="t" r="r" b="b"/>
              <a:pathLst>
                <a:path w="670560" h="295275">
                  <a:moveTo>
                    <a:pt x="670217" y="0"/>
                  </a:moveTo>
                  <a:lnTo>
                    <a:pt x="0" y="0"/>
                  </a:lnTo>
                  <a:lnTo>
                    <a:pt x="0" y="295160"/>
                  </a:lnTo>
                  <a:lnTo>
                    <a:pt x="670217" y="295160"/>
                  </a:lnTo>
                  <a:lnTo>
                    <a:pt x="670217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961B5738-9DB9-C680-B685-E5771B412508}"/>
                </a:ext>
              </a:extLst>
            </p:cNvPr>
            <p:cNvSpPr/>
            <p:nvPr/>
          </p:nvSpPr>
          <p:spPr>
            <a:xfrm>
              <a:off x="2471928" y="4991087"/>
              <a:ext cx="670560" cy="295275"/>
            </a:xfrm>
            <a:custGeom>
              <a:avLst/>
              <a:gdLst/>
              <a:ahLst/>
              <a:cxnLst/>
              <a:rect l="l" t="t" r="r" b="b"/>
              <a:pathLst>
                <a:path w="670560" h="295275">
                  <a:moveTo>
                    <a:pt x="0" y="295160"/>
                  </a:moveTo>
                  <a:lnTo>
                    <a:pt x="670217" y="295160"/>
                  </a:lnTo>
                  <a:lnTo>
                    <a:pt x="670217" y="0"/>
                  </a:lnTo>
                  <a:lnTo>
                    <a:pt x="0" y="0"/>
                  </a:lnTo>
                  <a:lnTo>
                    <a:pt x="0" y="295160"/>
                  </a:lnTo>
                  <a:close/>
                </a:path>
              </a:pathLst>
            </a:custGeom>
            <a:ln w="635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0" name="object 8">
              <a:extLst>
                <a:ext uri="{FF2B5EF4-FFF2-40B4-BE49-F238E27FC236}">
                  <a16:creationId xmlns:a16="http://schemas.microsoft.com/office/drawing/2014/main" id="{BF9DB8E5-E2D0-7A6D-DFEF-7D324066497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1196" y="4713732"/>
              <a:ext cx="249936" cy="252983"/>
            </a:xfrm>
            <a:prstGeom prst="rect">
              <a:avLst/>
            </a:prstGeom>
          </p:spPr>
        </p:pic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93C3181-09FB-CC42-956E-AC290B75D6A2}"/>
                </a:ext>
              </a:extLst>
            </p:cNvPr>
            <p:cNvSpPr/>
            <p:nvPr/>
          </p:nvSpPr>
          <p:spPr>
            <a:xfrm>
              <a:off x="1860804" y="4695444"/>
              <a:ext cx="623570" cy="367030"/>
            </a:xfrm>
            <a:custGeom>
              <a:avLst/>
              <a:gdLst/>
              <a:ahLst/>
              <a:cxnLst/>
              <a:rect l="l" t="t" r="r" b="b"/>
              <a:pathLst>
                <a:path w="623569" h="367029">
                  <a:moveTo>
                    <a:pt x="311531" y="0"/>
                  </a:moveTo>
                  <a:lnTo>
                    <a:pt x="255523" y="2920"/>
                  </a:lnTo>
                  <a:lnTo>
                    <a:pt x="202819" y="11429"/>
                  </a:lnTo>
                  <a:lnTo>
                    <a:pt x="154304" y="25018"/>
                  </a:lnTo>
                  <a:lnTo>
                    <a:pt x="110870" y="43179"/>
                  </a:lnTo>
                  <a:lnTo>
                    <a:pt x="73278" y="65277"/>
                  </a:lnTo>
                  <a:lnTo>
                    <a:pt x="42544" y="90804"/>
                  </a:lnTo>
                  <a:lnTo>
                    <a:pt x="5079" y="150494"/>
                  </a:lnTo>
                  <a:lnTo>
                    <a:pt x="0" y="183387"/>
                  </a:lnTo>
                  <a:lnTo>
                    <a:pt x="5079" y="216407"/>
                  </a:lnTo>
                  <a:lnTo>
                    <a:pt x="42544" y="276097"/>
                  </a:lnTo>
                  <a:lnTo>
                    <a:pt x="73278" y="301624"/>
                  </a:lnTo>
                  <a:lnTo>
                    <a:pt x="110870" y="323722"/>
                  </a:lnTo>
                  <a:lnTo>
                    <a:pt x="154304" y="341883"/>
                  </a:lnTo>
                  <a:lnTo>
                    <a:pt x="202819" y="355472"/>
                  </a:lnTo>
                  <a:lnTo>
                    <a:pt x="255523" y="363981"/>
                  </a:lnTo>
                  <a:lnTo>
                    <a:pt x="311531" y="366902"/>
                  </a:lnTo>
                  <a:lnTo>
                    <a:pt x="367538" y="363981"/>
                  </a:lnTo>
                  <a:lnTo>
                    <a:pt x="420243" y="355472"/>
                  </a:lnTo>
                  <a:lnTo>
                    <a:pt x="468756" y="341883"/>
                  </a:lnTo>
                  <a:lnTo>
                    <a:pt x="512318" y="323722"/>
                  </a:lnTo>
                  <a:lnTo>
                    <a:pt x="549782" y="301624"/>
                  </a:lnTo>
                  <a:lnTo>
                    <a:pt x="580516" y="276097"/>
                  </a:lnTo>
                  <a:lnTo>
                    <a:pt x="618108" y="216407"/>
                  </a:lnTo>
                  <a:lnTo>
                    <a:pt x="623062" y="183387"/>
                  </a:lnTo>
                  <a:lnTo>
                    <a:pt x="618108" y="150494"/>
                  </a:lnTo>
                  <a:lnTo>
                    <a:pt x="580516" y="90804"/>
                  </a:lnTo>
                  <a:lnTo>
                    <a:pt x="549782" y="65277"/>
                  </a:lnTo>
                  <a:lnTo>
                    <a:pt x="512318" y="43179"/>
                  </a:lnTo>
                  <a:lnTo>
                    <a:pt x="468756" y="25018"/>
                  </a:lnTo>
                  <a:lnTo>
                    <a:pt x="420243" y="11429"/>
                  </a:lnTo>
                  <a:lnTo>
                    <a:pt x="367538" y="2920"/>
                  </a:lnTo>
                  <a:lnTo>
                    <a:pt x="311531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451E2077-526F-EA57-8B29-F1CF7EFAA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65881"/>
              </p:ext>
            </p:extLst>
          </p:nvPr>
        </p:nvGraphicFramePr>
        <p:xfrm>
          <a:off x="2877438" y="2730143"/>
          <a:ext cx="2411094" cy="742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5387">
                <a:tc gridSpan="4"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7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7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7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7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7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7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7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7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700" spc="-1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g</a:t>
                      </a:r>
                      <a:r>
                        <a:rPr sz="7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7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st</a:t>
                      </a:r>
                      <a:r>
                        <a:rPr sz="7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7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7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700" spc="-6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ren</a:t>
                      </a:r>
                      <a:r>
                        <a:rPr sz="7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7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7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7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7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en</a:t>
                      </a:r>
                      <a:r>
                        <a:rPr sz="7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7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0325" marR="31115" indent="11430" algn="ctr">
                        <a:lnSpc>
                          <a:spcPct val="97200"/>
                        </a:lnSpc>
                      </a:pP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Operación, </a:t>
                      </a:r>
                      <a:r>
                        <a:rPr sz="600" spc="-6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manten</a:t>
                      </a:r>
                      <a:r>
                        <a:rPr sz="600" spc="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mi  ento</a:t>
                      </a:r>
                      <a:r>
                        <a:rPr sz="600" spc="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y </a:t>
                      </a:r>
                      <a:r>
                        <a:rPr sz="600" spc="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soporte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4">
                <a:tc>
                  <a:txBody>
                    <a:bodyPr/>
                    <a:lstStyle/>
                    <a:p>
                      <a:pPr marL="19685" marR="63500" indent="79375">
                        <a:lnSpc>
                          <a:spcPct val="97500"/>
                        </a:lnSpc>
                        <a:spcBef>
                          <a:spcPts val="475"/>
                        </a:spcBef>
                      </a:pP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Sistemas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op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ac</a:t>
                      </a:r>
                      <a:r>
                        <a:rPr sz="600" spc="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marR="49530" indent="78740">
                        <a:lnSpc>
                          <a:spcPct val="97500"/>
                        </a:lnSpc>
                        <a:spcBef>
                          <a:spcPts val="475"/>
                        </a:spcBef>
                      </a:pP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Sistemas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op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ac</a:t>
                      </a:r>
                      <a:r>
                        <a:rPr sz="600" spc="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64135" indent="78740">
                        <a:lnSpc>
                          <a:spcPct val="97500"/>
                        </a:lnSpc>
                        <a:spcBef>
                          <a:spcPts val="475"/>
                        </a:spcBef>
                      </a:pP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Sistemas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op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ac</a:t>
                      </a:r>
                      <a:r>
                        <a:rPr sz="600" spc="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830" marR="59690" indent="78740">
                        <a:lnSpc>
                          <a:spcPct val="97500"/>
                        </a:lnSpc>
                        <a:spcBef>
                          <a:spcPts val="475"/>
                        </a:spcBef>
                      </a:pP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Sistemas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op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ac</a:t>
                      </a:r>
                      <a:r>
                        <a:rPr sz="600" spc="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672">
                <a:tc rowSpan="2" gridSpan="2">
                  <a:txBody>
                    <a:bodyPr/>
                    <a:lstStyle/>
                    <a:p>
                      <a:pPr marL="231775" marR="142240" indent="-113030">
                        <a:lnSpc>
                          <a:spcPts val="700"/>
                        </a:lnSpc>
                        <a:spcBef>
                          <a:spcPts val="360"/>
                        </a:spcBef>
                      </a:pP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Ent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5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esa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rro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ll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16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y  </a:t>
                      </a:r>
                      <a:r>
                        <a:rPr sz="6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parametrización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4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nte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grac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35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2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T w="6350">
                      <a:solidFill>
                        <a:srgbClr val="221F1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id="{819E70C1-BD5B-80D7-B395-53A9DDFDF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75570"/>
              </p:ext>
            </p:extLst>
          </p:nvPr>
        </p:nvGraphicFramePr>
        <p:xfrm>
          <a:off x="2873818" y="3684929"/>
          <a:ext cx="1861184" cy="721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645">
                <a:tc>
                  <a:txBody>
                    <a:bodyPr/>
                    <a:lstStyle/>
                    <a:p>
                      <a:pPr marL="74295" marR="93345" algn="just">
                        <a:lnSpc>
                          <a:spcPct val="97500"/>
                        </a:lnSpc>
                        <a:spcBef>
                          <a:spcPts val="455"/>
                        </a:spcBef>
                      </a:pP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Bas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3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5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da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  t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ansa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778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81280" indent="-1270" algn="ctr">
                        <a:lnSpc>
                          <a:spcPct val="97500"/>
                        </a:lnSpc>
                        <a:spcBef>
                          <a:spcPts val="105"/>
                        </a:spcBef>
                      </a:pP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Repositorios 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ument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4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y  </a:t>
                      </a:r>
                      <a:r>
                        <a:rPr sz="6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contenidos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1333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 marR="23495" indent="-94615">
                        <a:lnSpc>
                          <a:spcPts val="700"/>
                        </a:lnSpc>
                        <a:spcBef>
                          <a:spcPts val="480"/>
                        </a:spcBef>
                      </a:pP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4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5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orr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  </a:t>
                      </a:r>
                      <a:r>
                        <a:rPr sz="6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ymensajería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82">
                <a:tc>
                  <a:txBody>
                    <a:bodyPr/>
                    <a:lstStyle/>
                    <a:p>
                      <a:pPr marL="59055" marR="74295" indent="11430" algn="ctr">
                        <a:lnSpc>
                          <a:spcPct val="97200"/>
                        </a:lnSpc>
                        <a:spcBef>
                          <a:spcPts val="200"/>
                        </a:spcBef>
                      </a:pPr>
                      <a:r>
                        <a:rPr sz="600" spc="-6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Redesy </a:t>
                      </a:r>
                      <a:r>
                        <a:rPr sz="600" spc="-6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mun</a:t>
                      </a:r>
                      <a:r>
                        <a:rPr sz="600" spc="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ca</a:t>
                      </a:r>
                      <a:r>
                        <a:rPr sz="600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io  nes:</a:t>
                      </a:r>
                      <a:r>
                        <a:rPr sz="600" spc="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3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vozy </a:t>
                      </a:r>
                      <a:r>
                        <a:rPr sz="600" spc="-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datos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540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0820" marR="120650" indent="-94615">
                        <a:lnSpc>
                          <a:spcPts val="700"/>
                        </a:lnSpc>
                        <a:spcBef>
                          <a:spcPts val="590"/>
                        </a:spcBef>
                      </a:pP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4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  </a:t>
                      </a:r>
                      <a:r>
                        <a:rPr sz="600" spc="-7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trabajo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7493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 marR="146050" indent="45720">
                        <a:lnSpc>
                          <a:spcPts val="700"/>
                        </a:lnSpc>
                        <a:spcBef>
                          <a:spcPts val="590"/>
                        </a:spcBef>
                      </a:pP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Puestos 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d</a:t>
                      </a:r>
                      <a:r>
                        <a:rPr sz="600" spc="3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b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j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7493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6" name="object 12">
            <a:extLst>
              <a:ext uri="{FF2B5EF4-FFF2-40B4-BE49-F238E27FC236}">
                <a16:creationId xmlns:a16="http://schemas.microsoft.com/office/drawing/2014/main" id="{34BD1297-CEE0-F337-B4B3-4AAF13883D3A}"/>
              </a:ext>
            </a:extLst>
          </p:cNvPr>
          <p:cNvGrpSpPr/>
          <p:nvPr/>
        </p:nvGrpSpPr>
        <p:grpSpPr>
          <a:xfrm>
            <a:off x="1850516" y="4040657"/>
            <a:ext cx="954405" cy="303530"/>
            <a:chOff x="2191004" y="5339969"/>
            <a:chExt cx="954405" cy="303530"/>
          </a:xfrm>
        </p:grpSpPr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2B7A0BC3-E7CC-B032-ADCD-9566B38B70D4}"/>
                </a:ext>
              </a:extLst>
            </p:cNvPr>
            <p:cNvSpPr/>
            <p:nvPr/>
          </p:nvSpPr>
          <p:spPr>
            <a:xfrm>
              <a:off x="2471928" y="5343144"/>
              <a:ext cx="670560" cy="297180"/>
            </a:xfrm>
            <a:custGeom>
              <a:avLst/>
              <a:gdLst/>
              <a:ahLst/>
              <a:cxnLst/>
              <a:rect l="l" t="t" r="r" b="b"/>
              <a:pathLst>
                <a:path w="670560" h="297179">
                  <a:moveTo>
                    <a:pt x="670217" y="0"/>
                  </a:moveTo>
                  <a:lnTo>
                    <a:pt x="0" y="0"/>
                  </a:lnTo>
                  <a:lnTo>
                    <a:pt x="0" y="296684"/>
                  </a:lnTo>
                  <a:lnTo>
                    <a:pt x="670217" y="296684"/>
                  </a:lnTo>
                  <a:lnTo>
                    <a:pt x="670217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84A66D28-0985-4590-F7C4-B58C0647C337}"/>
                </a:ext>
              </a:extLst>
            </p:cNvPr>
            <p:cNvSpPr/>
            <p:nvPr/>
          </p:nvSpPr>
          <p:spPr>
            <a:xfrm>
              <a:off x="2471928" y="5343144"/>
              <a:ext cx="670560" cy="297180"/>
            </a:xfrm>
            <a:custGeom>
              <a:avLst/>
              <a:gdLst/>
              <a:ahLst/>
              <a:cxnLst/>
              <a:rect l="l" t="t" r="r" b="b"/>
              <a:pathLst>
                <a:path w="670560" h="297179">
                  <a:moveTo>
                    <a:pt x="0" y="296684"/>
                  </a:moveTo>
                  <a:lnTo>
                    <a:pt x="670217" y="296684"/>
                  </a:lnTo>
                  <a:lnTo>
                    <a:pt x="670217" y="0"/>
                  </a:lnTo>
                  <a:lnTo>
                    <a:pt x="0" y="0"/>
                  </a:lnTo>
                  <a:lnTo>
                    <a:pt x="0" y="296684"/>
                  </a:lnTo>
                  <a:close/>
                </a:path>
              </a:pathLst>
            </a:custGeom>
            <a:ln w="635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56609415-E058-35EA-B68D-E3CB3B588917}"/>
                </a:ext>
              </a:extLst>
            </p:cNvPr>
            <p:cNvSpPr/>
            <p:nvPr/>
          </p:nvSpPr>
          <p:spPr>
            <a:xfrm>
              <a:off x="2191004" y="5517133"/>
              <a:ext cx="660400" cy="7620"/>
            </a:xfrm>
            <a:custGeom>
              <a:avLst/>
              <a:gdLst/>
              <a:ahLst/>
              <a:cxnLst/>
              <a:rect l="l" t="t" r="r" b="b"/>
              <a:pathLst>
                <a:path w="660400" h="7620">
                  <a:moveTo>
                    <a:pt x="64008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640080" y="4572"/>
                  </a:lnTo>
                  <a:lnTo>
                    <a:pt x="640080" y="0"/>
                  </a:lnTo>
                  <a:close/>
                </a:path>
                <a:path w="660400" h="7620">
                  <a:moveTo>
                    <a:pt x="659892" y="4584"/>
                  </a:moveTo>
                  <a:lnTo>
                    <a:pt x="640080" y="4584"/>
                  </a:lnTo>
                  <a:lnTo>
                    <a:pt x="640080" y="7620"/>
                  </a:lnTo>
                  <a:lnTo>
                    <a:pt x="659892" y="7620"/>
                  </a:lnTo>
                  <a:lnTo>
                    <a:pt x="659892" y="45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031C772C-932E-7FE2-1F61-24DC56277AD7}"/>
              </a:ext>
            </a:extLst>
          </p:cNvPr>
          <p:cNvSpPr/>
          <p:nvPr/>
        </p:nvSpPr>
        <p:spPr>
          <a:xfrm>
            <a:off x="1520316" y="4443120"/>
            <a:ext cx="3779520" cy="0"/>
          </a:xfrm>
          <a:custGeom>
            <a:avLst/>
            <a:gdLst/>
            <a:ahLst/>
            <a:cxnLst/>
            <a:rect l="l" t="t" r="r" b="b"/>
            <a:pathLst>
              <a:path w="3779520">
                <a:moveTo>
                  <a:pt x="0" y="0"/>
                </a:moveTo>
                <a:lnTo>
                  <a:pt x="3779393" y="0"/>
                </a:lnTo>
              </a:path>
            </a:pathLst>
          </a:custGeom>
          <a:ln w="6350">
            <a:solidFill>
              <a:srgbClr val="221F1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AEDD7DD0-7941-37C1-6338-F5A019CEAF4A}"/>
              </a:ext>
            </a:extLst>
          </p:cNvPr>
          <p:cNvSpPr txBox="1"/>
          <p:nvPr/>
        </p:nvSpPr>
        <p:spPr>
          <a:xfrm>
            <a:off x="4514721" y="4447793"/>
            <a:ext cx="780415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Fuente:elaboraciónpropia</a:t>
            </a:r>
            <a:endParaRPr sz="6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26D3FCD-A806-B511-1101-BE817AC5D265}"/>
              </a:ext>
            </a:extLst>
          </p:cNvPr>
          <p:cNvSpPr txBox="1"/>
          <p:nvPr/>
        </p:nvSpPr>
        <p:spPr>
          <a:xfrm>
            <a:off x="1593213" y="3438653"/>
            <a:ext cx="495934" cy="2540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700" spc="-2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700" spc="-4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r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q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u</a:t>
            </a:r>
            <a:r>
              <a:rPr sz="7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t</a:t>
            </a:r>
            <a:r>
              <a:rPr sz="7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e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t</a:t>
            </a:r>
            <a:r>
              <a:rPr sz="7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ur</a:t>
            </a:r>
            <a:r>
              <a:rPr sz="700" spc="-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endParaRPr sz="7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  <a:p>
            <a:pPr marL="30480">
              <a:lnSpc>
                <a:spcPct val="100000"/>
              </a:lnSpc>
              <a:spcBef>
                <a:spcPts val="60"/>
              </a:spcBef>
            </a:pP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d</a:t>
            </a:r>
            <a:r>
              <a:rPr sz="700" spc="-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e</a:t>
            </a:r>
            <a:r>
              <a:rPr sz="700" spc="-1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 </a:t>
            </a:r>
            <a:r>
              <a:rPr sz="700" spc="-9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</a:t>
            </a:r>
            <a:r>
              <a:rPr sz="700" spc="-10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700" spc="-9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</a:t>
            </a:r>
            <a:r>
              <a:rPr sz="7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te</a:t>
            </a:r>
            <a:r>
              <a:rPr sz="700" spc="-10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m</a:t>
            </a:r>
            <a:r>
              <a:rPr sz="7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700" spc="-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</a:t>
            </a:r>
            <a:endParaRPr sz="7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2ADA5C80-5F73-ABBF-CD84-3426CFB28548}"/>
              </a:ext>
            </a:extLst>
          </p:cNvPr>
          <p:cNvSpPr/>
          <p:nvPr/>
        </p:nvSpPr>
        <p:spPr>
          <a:xfrm>
            <a:off x="1870328" y="3050310"/>
            <a:ext cx="687705" cy="5080"/>
          </a:xfrm>
          <a:custGeom>
            <a:avLst/>
            <a:gdLst/>
            <a:ahLst/>
            <a:cxnLst/>
            <a:rect l="l" t="t" r="r" b="b"/>
            <a:pathLst>
              <a:path w="687705" h="5079">
                <a:moveTo>
                  <a:pt x="687323" y="0"/>
                </a:moveTo>
                <a:lnTo>
                  <a:pt x="0" y="0"/>
                </a:lnTo>
                <a:lnTo>
                  <a:pt x="0" y="4571"/>
                </a:lnTo>
                <a:lnTo>
                  <a:pt x="687323" y="4571"/>
                </a:lnTo>
                <a:lnTo>
                  <a:pt x="687323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AA74357-1A3B-CDA5-D1F3-438B9E3A5D74}"/>
              </a:ext>
            </a:extLst>
          </p:cNvPr>
          <p:cNvSpPr txBox="1"/>
          <p:nvPr/>
        </p:nvSpPr>
        <p:spPr>
          <a:xfrm>
            <a:off x="2211704" y="2929559"/>
            <a:ext cx="549910" cy="240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" marR="5080" indent="-9525">
              <a:lnSpc>
                <a:spcPct val="111400"/>
              </a:lnSpc>
              <a:spcBef>
                <a:spcPts val="100"/>
              </a:spcBef>
            </a:pP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F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un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7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o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na</a:t>
            </a:r>
            <a:r>
              <a:rPr sz="700" spc="-5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li</a:t>
            </a:r>
            <a:r>
              <a:rPr sz="700" spc="-4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d</a:t>
            </a:r>
            <a:r>
              <a:rPr sz="700" spc="-4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700" spc="-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d  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(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p</a:t>
            </a:r>
            <a:r>
              <a:rPr sz="7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li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7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o</a:t>
            </a:r>
            <a:r>
              <a:rPr sz="7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n</a:t>
            </a:r>
            <a:r>
              <a:rPr sz="7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e</a:t>
            </a:r>
            <a:r>
              <a:rPr sz="7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</a:t>
            </a:r>
            <a:r>
              <a:rPr sz="700" spc="-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)</a:t>
            </a:r>
            <a:endParaRPr sz="7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C4AF2470-A3F9-83E2-C540-5A5F7B40CEEF}"/>
              </a:ext>
            </a:extLst>
          </p:cNvPr>
          <p:cNvSpPr/>
          <p:nvPr/>
        </p:nvSpPr>
        <p:spPr>
          <a:xfrm>
            <a:off x="4798440" y="3691788"/>
            <a:ext cx="498475" cy="515620"/>
          </a:xfrm>
          <a:custGeom>
            <a:avLst/>
            <a:gdLst/>
            <a:ahLst/>
            <a:cxnLst/>
            <a:rect l="l" t="t" r="r" b="b"/>
            <a:pathLst>
              <a:path w="498475" h="515620">
                <a:moveTo>
                  <a:pt x="0" y="515112"/>
                </a:moveTo>
                <a:lnTo>
                  <a:pt x="498348" y="515112"/>
                </a:lnTo>
                <a:lnTo>
                  <a:pt x="498348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ln w="6350">
            <a:solidFill>
              <a:srgbClr val="221F1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CABDE5F5-96DD-E6D7-A3D0-D2B122256F2F}"/>
              </a:ext>
            </a:extLst>
          </p:cNvPr>
          <p:cNvSpPr txBox="1"/>
          <p:nvPr/>
        </p:nvSpPr>
        <p:spPr>
          <a:xfrm>
            <a:off x="4815965" y="3831488"/>
            <a:ext cx="480059" cy="383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7200"/>
              </a:lnSpc>
              <a:spcBef>
                <a:spcPts val="120"/>
              </a:spcBef>
            </a:pP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M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o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n</a:t>
            </a:r>
            <a:r>
              <a:rPr sz="6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t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or</a:t>
            </a:r>
            <a:r>
              <a:rPr sz="6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z</a:t>
            </a: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ac</a:t>
            </a:r>
            <a:r>
              <a:rPr sz="6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ó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n</a:t>
            </a:r>
            <a:r>
              <a:rPr sz="60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,  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explotación, </a:t>
            </a: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 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seguridady </a:t>
            </a:r>
            <a:r>
              <a:rPr sz="600" spc="-6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 </a:t>
            </a:r>
            <a:r>
              <a:rPr sz="6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soporte</a:t>
            </a:r>
            <a:endParaRPr sz="6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7D241DBC-5A56-909D-95D6-D8C96E7B9FC9}"/>
              </a:ext>
            </a:extLst>
          </p:cNvPr>
          <p:cNvSpPr/>
          <p:nvPr/>
        </p:nvSpPr>
        <p:spPr>
          <a:xfrm>
            <a:off x="1850516" y="3834535"/>
            <a:ext cx="626745" cy="5080"/>
          </a:xfrm>
          <a:custGeom>
            <a:avLst/>
            <a:gdLst/>
            <a:ahLst/>
            <a:cxnLst/>
            <a:rect l="l" t="t" r="r" b="b"/>
            <a:pathLst>
              <a:path w="626744" h="5079">
                <a:moveTo>
                  <a:pt x="626363" y="0"/>
                </a:moveTo>
                <a:lnTo>
                  <a:pt x="0" y="0"/>
                </a:lnTo>
                <a:lnTo>
                  <a:pt x="0" y="4571"/>
                </a:lnTo>
                <a:lnTo>
                  <a:pt x="626363" y="4571"/>
                </a:lnTo>
                <a:lnTo>
                  <a:pt x="626363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4B72D032-102A-12A1-A22C-A787A1DDF408}"/>
              </a:ext>
            </a:extLst>
          </p:cNvPr>
          <p:cNvSpPr txBox="1"/>
          <p:nvPr/>
        </p:nvSpPr>
        <p:spPr>
          <a:xfrm>
            <a:off x="2128264" y="3688600"/>
            <a:ext cx="676910" cy="146050"/>
          </a:xfrm>
          <a:prstGeom prst="rect">
            <a:avLst/>
          </a:prstGeom>
          <a:solidFill>
            <a:srgbClr val="221F1F"/>
          </a:solidFill>
        </p:spPr>
        <p:txBody>
          <a:bodyPr vert="horz" wrap="square" lIns="0" tIns="64769" rIns="0" bIns="0" rtlCol="0">
            <a:spAutoFit/>
          </a:bodyPr>
          <a:lstStyle/>
          <a:p>
            <a:pPr marL="170815">
              <a:lnSpc>
                <a:spcPts val="640"/>
              </a:lnSpc>
              <a:spcBef>
                <a:spcPts val="509"/>
              </a:spcBef>
            </a:pPr>
            <a:r>
              <a:rPr sz="6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Información</a:t>
            </a:r>
            <a:endParaRPr sz="6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3F50ECFB-E854-A0B6-AF5F-E42C6EEC1254}"/>
              </a:ext>
            </a:extLst>
          </p:cNvPr>
          <p:cNvSpPr txBox="1"/>
          <p:nvPr/>
        </p:nvSpPr>
        <p:spPr>
          <a:xfrm>
            <a:off x="2128264" y="3839108"/>
            <a:ext cx="676910" cy="94898"/>
          </a:xfrm>
          <a:prstGeom prst="rect">
            <a:avLst/>
          </a:prstGeom>
          <a:solidFill>
            <a:srgbClr val="221F1F"/>
          </a:solidFill>
        </p:spPr>
        <p:txBody>
          <a:bodyPr vert="horz" wrap="square" lIns="0" tIns="2540" rIns="0" bIns="0" rtlCol="0">
            <a:spAutoFit/>
          </a:bodyPr>
          <a:lstStyle/>
          <a:p>
            <a:pPr marL="15875" algn="ctr">
              <a:lnSpc>
                <a:spcPct val="100000"/>
              </a:lnSpc>
              <a:spcBef>
                <a:spcPts val="20"/>
              </a:spcBef>
            </a:pPr>
            <a:r>
              <a:rPr sz="600" spc="-8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(datos)</a:t>
            </a:r>
            <a:endParaRPr sz="6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5938AAEE-385A-4B59-8D5D-B8591F2C48E6}"/>
              </a:ext>
            </a:extLst>
          </p:cNvPr>
          <p:cNvSpPr txBox="1"/>
          <p:nvPr/>
        </p:nvSpPr>
        <p:spPr>
          <a:xfrm>
            <a:off x="2128264" y="4040657"/>
            <a:ext cx="676910" cy="205825"/>
          </a:xfrm>
          <a:prstGeom prst="rect">
            <a:avLst/>
          </a:prstGeom>
          <a:solidFill>
            <a:srgbClr val="221F1F"/>
          </a:solidFill>
        </p:spPr>
        <p:txBody>
          <a:bodyPr vert="horz" wrap="square" lIns="0" tIns="26034" rIns="0" bIns="0" rtlCol="0">
            <a:spAutoFit/>
          </a:bodyPr>
          <a:lstStyle/>
          <a:p>
            <a:pPr marL="19685" marR="5715" indent="115570">
              <a:lnSpc>
                <a:spcPts val="700"/>
              </a:lnSpc>
              <a:spcBef>
                <a:spcPts val="204"/>
              </a:spcBef>
            </a:pPr>
            <a:r>
              <a:rPr sz="600" spc="-9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Infraestructura </a:t>
            </a:r>
            <a:r>
              <a:rPr sz="6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 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te</a:t>
            </a: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n</a:t>
            </a:r>
            <a:r>
              <a:rPr sz="6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o</a:t>
            </a:r>
            <a:r>
              <a:rPr sz="600" spc="-6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l</a:t>
            </a:r>
            <a:r>
              <a:rPr sz="600" spc="-9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ó</a:t>
            </a: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g</a:t>
            </a:r>
            <a:r>
              <a:rPr sz="6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i</a:t>
            </a:r>
            <a:r>
              <a:rPr sz="6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</a:t>
            </a:r>
            <a:r>
              <a:rPr sz="600" spc="2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</a:t>
            </a:r>
            <a:r>
              <a:rPr sz="5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(</a:t>
            </a:r>
            <a:r>
              <a:rPr sz="5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h</a:t>
            </a:r>
            <a:r>
              <a:rPr sz="5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ard</a:t>
            </a:r>
            <a:r>
              <a:rPr sz="500" spc="-8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w</a:t>
            </a:r>
            <a:r>
              <a:rPr sz="500" spc="-7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ar</a:t>
            </a:r>
            <a:r>
              <a:rPr sz="500" spc="35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e</a:t>
            </a:r>
            <a:r>
              <a:rPr sz="50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y</a:t>
            </a:r>
            <a:endParaRPr sz="5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253B9812-E5FB-73F1-91AE-EBAE62AE0D5A}"/>
              </a:ext>
            </a:extLst>
          </p:cNvPr>
          <p:cNvSpPr txBox="1"/>
          <p:nvPr/>
        </p:nvSpPr>
        <p:spPr>
          <a:xfrm>
            <a:off x="2128264" y="4223917"/>
            <a:ext cx="676910" cy="122469"/>
          </a:xfrm>
          <a:prstGeom prst="rect">
            <a:avLst/>
          </a:prstGeom>
          <a:solidFill>
            <a:srgbClr val="221F1F"/>
          </a:solidFill>
        </p:spPr>
        <p:txBody>
          <a:bodyPr vert="horz" wrap="square" lIns="0" tIns="45085" rIns="0" bIns="0" rtlCol="0">
            <a:spAutoFit/>
          </a:bodyPr>
          <a:lstStyle/>
          <a:p>
            <a:pPr marL="164465">
              <a:lnSpc>
                <a:spcPts val="585"/>
              </a:lnSpc>
              <a:spcBef>
                <a:spcPts val="355"/>
              </a:spcBef>
            </a:pPr>
            <a:r>
              <a:rPr sz="500" spc="-70" dirty="0">
                <a:solidFill>
                  <a:srgbClr val="FF0000"/>
                </a:solidFill>
                <a:latin typeface="Century Gothic" panose="020B0502020202020204" pitchFamily="34" charset="0"/>
                <a:cs typeface="Verdana"/>
              </a:rPr>
              <a:t>counicaciones)</a:t>
            </a:r>
            <a:endParaRPr sz="500">
              <a:solidFill>
                <a:srgbClr val="FF0000"/>
              </a:solidFill>
              <a:latin typeface="Century Gothic" panose="020B050202020202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2712537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158A597-2597-2413-D654-BCCADCF140C1}"/>
              </a:ext>
            </a:extLst>
          </p:cNvPr>
          <p:cNvSpPr txBox="1"/>
          <p:nvPr/>
        </p:nvSpPr>
        <p:spPr>
          <a:xfrm>
            <a:off x="810564" y="638937"/>
            <a:ext cx="55397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6.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Tendencia</a:t>
            </a:r>
            <a:r>
              <a:rPr sz="14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3: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Impulsar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arquitecturas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modulares</a:t>
            </a:r>
            <a:r>
              <a:rPr sz="1400" b="1" spc="36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colaborativas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87186A3-E2D9-0F27-E5A3-996CB0C746CD}"/>
              </a:ext>
            </a:extLst>
          </p:cNvPr>
          <p:cNvSpPr txBox="1"/>
          <p:nvPr/>
        </p:nvSpPr>
        <p:spPr>
          <a:xfrm>
            <a:off x="564895" y="1686915"/>
            <a:ext cx="7783195" cy="3485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 marR="5080" indent="214629" algn="just">
              <a:lnSpc>
                <a:spcPct val="107100"/>
              </a:lnSpc>
              <a:spcBef>
                <a:spcPts val="10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Son diversos 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conceptos tecnológicos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apuntan hacia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misma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dirección 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futuro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sistemas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información: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modularidad,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i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workflow,</a:t>
            </a:r>
            <a:r>
              <a:rPr sz="14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business</a:t>
            </a:r>
            <a:r>
              <a:rPr sz="1400" i="1" spc="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process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management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(BPM),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service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orien-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ted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architecture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(SOA),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middlewares, </a:t>
            </a:r>
            <a:r>
              <a:rPr sz="14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peer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to </a:t>
            </a:r>
            <a:r>
              <a:rPr sz="1400" i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peer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redes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sociales,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web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2.0,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movilidad,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mushups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virtualización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cloud</a:t>
            </a:r>
            <a:r>
              <a:rPr sz="1400" i="1" spc="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computing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conceptos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diferentes pero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hacen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referencia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la capacidad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sistemas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interactuar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unos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con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otros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crear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dinámicas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colaborativas: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computación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colaborativa,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procesos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colaborativos,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aplicaciones colaborativas, contenido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colaborativo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apuntan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elementos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clave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paradigma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«empresa-red».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7.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Tendencia</a:t>
            </a:r>
            <a:r>
              <a:rPr sz="1400" b="1" spc="-8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4: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Comprar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sistemas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como</a:t>
            </a:r>
            <a:r>
              <a:rPr sz="1400" b="1" spc="-15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servicios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16205" marR="428625">
              <a:lnSpc>
                <a:spcPct val="100000"/>
              </a:lnSpc>
              <a:spcBef>
                <a:spcPts val="1165"/>
              </a:spcBef>
            </a:pP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Tendencia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nivel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aplicaciones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está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viendo acompañada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3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otras tres palabras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moda: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virtualización,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shared</a:t>
            </a:r>
            <a:r>
              <a:rPr sz="1400" i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services</a:t>
            </a:r>
            <a:r>
              <a:rPr sz="1400" i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cloud</a:t>
            </a:r>
            <a:r>
              <a:rPr sz="1400" i="1" spc="37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i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computing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.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Éstas,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aunque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importantes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diferencias,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apuntan hacia la</a:t>
            </a:r>
            <a:r>
              <a:rPr sz="1400" spc="3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capacidad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romper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tradicional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visión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«una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aplicación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dedicada».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3290180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97F155E-54D6-2758-968F-DB57D0F4A9E8}"/>
              </a:ext>
            </a:extLst>
          </p:cNvPr>
          <p:cNvSpPr txBox="1"/>
          <p:nvPr/>
        </p:nvSpPr>
        <p:spPr>
          <a:xfrm>
            <a:off x="385253" y="1080399"/>
            <a:ext cx="8196772" cy="381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4010" indent="-175895">
              <a:lnSpc>
                <a:spcPct val="100000"/>
              </a:lnSpc>
              <a:spcBef>
                <a:spcPts val="105"/>
              </a:spcBef>
              <a:buAutoNum type="arabicPeriod" startAt="8"/>
              <a:tabLst>
                <a:tab pos="334645" algn="l"/>
              </a:tabLst>
            </a:pPr>
            <a:r>
              <a:rPr lang="es-MX"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Tendencia</a:t>
            </a:r>
            <a:r>
              <a:rPr lang="es-MX" sz="1400" b="1" spc="-7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5:</a:t>
            </a:r>
            <a:r>
              <a:rPr lang="es-MX"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Tensa</a:t>
            </a:r>
            <a:r>
              <a:rPr lang="es-MX" sz="14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transformación</a:t>
            </a:r>
            <a:r>
              <a:rPr lang="es-MX"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r>
              <a:rPr lang="es-MX"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estructura</a:t>
            </a:r>
            <a:r>
              <a:rPr lang="es-MX" sz="1400" b="1" spc="34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de</a:t>
            </a:r>
            <a:r>
              <a:rPr lang="es-MX"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la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Times New Roman"/>
              </a:rPr>
              <a:t>oferta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buAutoNum type="arabicPeriod" startAt="8"/>
            </a:pPr>
            <a:endParaRPr lang="es-MX" sz="1600" dirty="0">
              <a:solidFill>
                <a:srgbClr val="013F99"/>
              </a:solidFill>
              <a:latin typeface="Century Gothic" panose="020B0502020202020204" pitchFamily="34" charset="0"/>
              <a:cs typeface="Times New Roman"/>
            </a:endParaRPr>
          </a:p>
          <a:p>
            <a:pPr marL="12700" marR="445770" indent="215900" algn="just">
              <a:lnSpc>
                <a:spcPct val="107100"/>
              </a:lnSpc>
              <a:spcBef>
                <a:spcPts val="1230"/>
              </a:spcBef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sector</a:t>
            </a:r>
            <a:r>
              <a:rPr lang="es-MX"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lang="es-MX"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lang="es-MX"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lang="es-MX"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amplio,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multitud</a:t>
            </a:r>
            <a:r>
              <a:rPr lang="es-MX"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segmentos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categorías</a:t>
            </a:r>
            <a:r>
              <a:rPr lang="es-MX" sz="1400" spc="1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proveedores,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lang="es-MX" sz="1400" spc="-38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que existe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constante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ebullición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nuevas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pro-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puestas. Pero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pese a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ello,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sector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TI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 sector maduro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 el que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evidencian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importantes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tensiones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contradicciones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derivadas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la cada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vez mayor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competencia,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globalidad, dificultad de crecimiento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cambios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en</a:t>
            </a:r>
            <a:r>
              <a:rPr lang="es-MX"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lang="es-MX"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producción</a:t>
            </a:r>
            <a:r>
              <a:rPr lang="es-MX"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225425" indent="-197485">
              <a:lnSpc>
                <a:spcPct val="100000"/>
              </a:lnSpc>
              <a:spcBef>
                <a:spcPts val="965"/>
              </a:spcBef>
              <a:buAutoNum type="arabicPeriod" startAt="9"/>
              <a:tabLst>
                <a:tab pos="226060" algn="l"/>
              </a:tabLst>
            </a:pPr>
            <a:r>
              <a:rPr lang="es-MX"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Tendencia</a:t>
            </a:r>
            <a:r>
              <a:rPr lang="es-MX" sz="1400" b="1" spc="-7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6:</a:t>
            </a:r>
            <a:r>
              <a:rPr lang="es-MX"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Obtener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partido</a:t>
            </a:r>
            <a:r>
              <a:rPr lang="es-MX"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lang="es-MX"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r>
              <a:rPr lang="es-MX" sz="1400" b="1" spc="36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existente</a:t>
            </a:r>
            <a:r>
              <a:rPr lang="es-MX"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para</a:t>
            </a:r>
            <a:r>
              <a:rPr lang="es-MX"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gestionar</a:t>
            </a:r>
            <a:r>
              <a:rPr lang="es-MX" sz="14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el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28575">
              <a:lnSpc>
                <a:spcPct val="100000"/>
              </a:lnSpc>
              <a:spcBef>
                <a:spcPts val="910"/>
              </a:spcBef>
            </a:pP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ndi</a:t>
            </a:r>
            <a:r>
              <a:rPr lang="es-MX"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lang="es-MX"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to</a:t>
            </a:r>
            <a:r>
              <a:rPr lang="es-MX" sz="1400" b="1" spc="-114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em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</a:t>
            </a:r>
            <a:r>
              <a:rPr lang="es-MX"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ri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28575" marR="5080" indent="215900" algn="just">
              <a:lnSpc>
                <a:spcPct val="107100"/>
              </a:lnSpc>
              <a:spcBef>
                <a:spcPts val="1050"/>
              </a:spcBef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«La potencia sin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control no sirve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nada.» En teoría, las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tecnologías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deberían aportar </a:t>
            </a: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mayor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sistematización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capacidad de control,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embargo la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realidad dista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mucho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dicha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visión.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informacional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 es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sólo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«organización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informatizada»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sino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 organización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sabido aprovechar el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potencial 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mejorar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toma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7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decisiones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control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negocio.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851116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8886B4BA-96C6-45E9-C66E-F9BD9425DC0B}"/>
              </a:ext>
            </a:extLst>
          </p:cNvPr>
          <p:cNvGrpSpPr/>
          <p:nvPr/>
        </p:nvGrpSpPr>
        <p:grpSpPr>
          <a:xfrm>
            <a:off x="2875026" y="2817876"/>
            <a:ext cx="3715385" cy="991235"/>
            <a:chOff x="2875026" y="2817876"/>
            <a:chExt cx="3715385" cy="991235"/>
          </a:xfrm>
        </p:grpSpPr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253DF27A-ACE7-0A22-E6BA-5FBC973BC618}"/>
                </a:ext>
              </a:extLst>
            </p:cNvPr>
            <p:cNvSpPr/>
            <p:nvPr/>
          </p:nvSpPr>
          <p:spPr>
            <a:xfrm>
              <a:off x="2875026" y="2821686"/>
              <a:ext cx="3715385" cy="364490"/>
            </a:xfrm>
            <a:custGeom>
              <a:avLst/>
              <a:gdLst/>
              <a:ahLst/>
              <a:cxnLst/>
              <a:rect l="l" t="t" r="r" b="b"/>
              <a:pathLst>
                <a:path w="3715384" h="364489">
                  <a:moveTo>
                    <a:pt x="0" y="0"/>
                  </a:moveTo>
                  <a:lnTo>
                    <a:pt x="3715257" y="0"/>
                  </a:lnTo>
                </a:path>
                <a:path w="3715384" h="364489">
                  <a:moveTo>
                    <a:pt x="0" y="364236"/>
                  </a:moveTo>
                  <a:lnTo>
                    <a:pt x="3715257" y="364236"/>
                  </a:lnTo>
                </a:path>
              </a:pathLst>
            </a:custGeom>
            <a:ln w="7620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A9EC392-152C-A1C7-ACEA-819F910F6CAE}"/>
                </a:ext>
              </a:extLst>
            </p:cNvPr>
            <p:cNvSpPr/>
            <p:nvPr/>
          </p:nvSpPr>
          <p:spPr>
            <a:xfrm>
              <a:off x="3806952" y="2904744"/>
              <a:ext cx="106680" cy="250190"/>
            </a:xfrm>
            <a:custGeom>
              <a:avLst/>
              <a:gdLst/>
              <a:ahLst/>
              <a:cxnLst/>
              <a:rect l="l" t="t" r="r" b="b"/>
              <a:pathLst>
                <a:path w="106679" h="250189">
                  <a:moveTo>
                    <a:pt x="106172" y="249935"/>
                  </a:moveTo>
                  <a:lnTo>
                    <a:pt x="48133" y="241553"/>
                  </a:lnTo>
                  <a:lnTo>
                    <a:pt x="17652" y="228345"/>
                  </a:lnTo>
                  <a:lnTo>
                    <a:pt x="4952" y="200532"/>
                  </a:lnTo>
                  <a:lnTo>
                    <a:pt x="0" y="148716"/>
                  </a:lnTo>
                  <a:lnTo>
                    <a:pt x="3048" y="87883"/>
                  </a:lnTo>
                  <a:lnTo>
                    <a:pt x="15494" y="40893"/>
                  </a:lnTo>
                  <a:lnTo>
                    <a:pt x="29083" y="10667"/>
                  </a:lnTo>
                  <a:lnTo>
                    <a:pt x="35433" y="0"/>
                  </a:lnTo>
                </a:path>
              </a:pathLst>
            </a:custGeom>
            <a:ln w="15240">
              <a:solidFill>
                <a:srgbClr val="6C6D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DACB98E-FD58-4642-1ED3-5165392171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1232" y="2828544"/>
              <a:ext cx="134112" cy="149351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CD22750-750C-3B6D-9AD7-84D49E2F5281}"/>
                </a:ext>
              </a:extLst>
            </p:cNvPr>
            <p:cNvSpPr/>
            <p:nvPr/>
          </p:nvSpPr>
          <p:spPr>
            <a:xfrm>
              <a:off x="4946904" y="2916936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23876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6C6D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1F2AF737-1697-2877-DC4A-E1E86C303FC3}"/>
                </a:ext>
              </a:extLst>
            </p:cNvPr>
            <p:cNvSpPr/>
            <p:nvPr/>
          </p:nvSpPr>
          <p:spPr>
            <a:xfrm>
              <a:off x="4873752" y="2823972"/>
              <a:ext cx="146050" cy="130810"/>
            </a:xfrm>
            <a:custGeom>
              <a:avLst/>
              <a:gdLst/>
              <a:ahLst/>
              <a:cxnLst/>
              <a:rect l="l" t="t" r="r" b="b"/>
              <a:pathLst>
                <a:path w="146050" h="130810">
                  <a:moveTo>
                    <a:pt x="72898" y="0"/>
                  </a:moveTo>
                  <a:lnTo>
                    <a:pt x="58800" y="34036"/>
                  </a:lnTo>
                  <a:lnTo>
                    <a:pt x="41401" y="68961"/>
                  </a:lnTo>
                  <a:lnTo>
                    <a:pt x="21462" y="102107"/>
                  </a:lnTo>
                  <a:lnTo>
                    <a:pt x="0" y="130555"/>
                  </a:lnTo>
                  <a:lnTo>
                    <a:pt x="72898" y="104266"/>
                  </a:lnTo>
                  <a:lnTo>
                    <a:pt x="145796" y="130555"/>
                  </a:lnTo>
                  <a:lnTo>
                    <a:pt x="124333" y="102107"/>
                  </a:lnTo>
                  <a:lnTo>
                    <a:pt x="104521" y="68961"/>
                  </a:lnTo>
                  <a:lnTo>
                    <a:pt x="86995" y="34036"/>
                  </a:lnTo>
                  <a:lnTo>
                    <a:pt x="72898" y="0"/>
                  </a:lnTo>
                  <a:close/>
                </a:path>
              </a:pathLst>
            </a:custGeom>
            <a:solidFill>
              <a:srgbClr val="6C6D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D891750-F5A4-56EB-6ADE-5800DF6B7E37}"/>
                </a:ext>
              </a:extLst>
            </p:cNvPr>
            <p:cNvSpPr/>
            <p:nvPr/>
          </p:nvSpPr>
          <p:spPr>
            <a:xfrm>
              <a:off x="5986272" y="2898648"/>
              <a:ext cx="100965" cy="257175"/>
            </a:xfrm>
            <a:custGeom>
              <a:avLst/>
              <a:gdLst/>
              <a:ahLst/>
              <a:cxnLst/>
              <a:rect l="l" t="t" r="r" b="b"/>
              <a:pathLst>
                <a:path w="100964" h="257175">
                  <a:moveTo>
                    <a:pt x="0" y="257175"/>
                  </a:moveTo>
                  <a:lnTo>
                    <a:pt x="54737" y="248665"/>
                  </a:lnTo>
                  <a:lnTo>
                    <a:pt x="83438" y="234696"/>
                  </a:lnTo>
                  <a:lnTo>
                    <a:pt x="95630" y="204977"/>
                  </a:lnTo>
                  <a:lnTo>
                    <a:pt x="100456" y="149478"/>
                  </a:lnTo>
                  <a:lnTo>
                    <a:pt x="97408" y="85725"/>
                  </a:lnTo>
                  <a:lnTo>
                    <a:pt x="84962" y="38862"/>
                  </a:lnTo>
                  <a:lnTo>
                    <a:pt x="71374" y="9905"/>
                  </a:lnTo>
                  <a:lnTo>
                    <a:pt x="65024" y="0"/>
                  </a:lnTo>
                </a:path>
              </a:pathLst>
            </a:custGeom>
            <a:ln w="15240">
              <a:solidFill>
                <a:srgbClr val="6C6D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D3CE3B03-E7EA-A03B-715C-8508020B8A0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5416" y="2825496"/>
              <a:ext cx="137160" cy="147827"/>
            </a:xfrm>
            <a:prstGeom prst="rect">
              <a:avLst/>
            </a:prstGeom>
          </p:spPr>
        </p:pic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9AC4EF03-8ADF-61CE-322F-1CB06B021C84}"/>
                </a:ext>
              </a:extLst>
            </p:cNvPr>
            <p:cNvSpPr/>
            <p:nvPr/>
          </p:nvSpPr>
          <p:spPr>
            <a:xfrm>
              <a:off x="3412998" y="3227019"/>
              <a:ext cx="3147060" cy="580390"/>
            </a:xfrm>
            <a:custGeom>
              <a:avLst/>
              <a:gdLst/>
              <a:ahLst/>
              <a:cxnLst/>
              <a:rect l="l" t="t" r="r" b="b"/>
              <a:pathLst>
                <a:path w="3147059" h="580389">
                  <a:moveTo>
                    <a:pt x="0" y="580059"/>
                  </a:moveTo>
                  <a:lnTo>
                    <a:pt x="3146679" y="580059"/>
                  </a:lnTo>
                  <a:lnTo>
                    <a:pt x="3146679" y="0"/>
                  </a:lnTo>
                  <a:lnTo>
                    <a:pt x="0" y="0"/>
                  </a:lnTo>
                  <a:lnTo>
                    <a:pt x="0" y="580059"/>
                  </a:lnTo>
                  <a:close/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3C3ABCE7-49A9-C3B2-3959-4F2375EC245E}"/>
                </a:ext>
              </a:extLst>
            </p:cNvPr>
            <p:cNvSpPr/>
            <p:nvPr/>
          </p:nvSpPr>
          <p:spPr>
            <a:xfrm>
              <a:off x="3412236" y="3226271"/>
              <a:ext cx="3147060" cy="114300"/>
            </a:xfrm>
            <a:custGeom>
              <a:avLst/>
              <a:gdLst/>
              <a:ahLst/>
              <a:cxnLst/>
              <a:rect l="l" t="t" r="r" b="b"/>
              <a:pathLst>
                <a:path w="3147059" h="114300">
                  <a:moveTo>
                    <a:pt x="3146679" y="0"/>
                  </a:moveTo>
                  <a:lnTo>
                    <a:pt x="0" y="0"/>
                  </a:lnTo>
                  <a:lnTo>
                    <a:pt x="0" y="114082"/>
                  </a:lnTo>
                  <a:lnTo>
                    <a:pt x="3146679" y="114082"/>
                  </a:lnTo>
                  <a:lnTo>
                    <a:pt x="3146679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7EEBA563-2885-43E3-566C-358A930AB71C}"/>
                </a:ext>
              </a:extLst>
            </p:cNvPr>
            <p:cNvSpPr/>
            <p:nvPr/>
          </p:nvSpPr>
          <p:spPr>
            <a:xfrm>
              <a:off x="3412236" y="3226271"/>
              <a:ext cx="3147060" cy="114300"/>
            </a:xfrm>
            <a:custGeom>
              <a:avLst/>
              <a:gdLst/>
              <a:ahLst/>
              <a:cxnLst/>
              <a:rect l="l" t="t" r="r" b="b"/>
              <a:pathLst>
                <a:path w="3147059" h="114300">
                  <a:moveTo>
                    <a:pt x="0" y="114082"/>
                  </a:moveTo>
                  <a:lnTo>
                    <a:pt x="3146679" y="114082"/>
                  </a:lnTo>
                  <a:lnTo>
                    <a:pt x="3146679" y="0"/>
                  </a:lnTo>
                  <a:lnTo>
                    <a:pt x="0" y="0"/>
                  </a:lnTo>
                  <a:lnTo>
                    <a:pt x="0" y="114082"/>
                  </a:lnTo>
                  <a:close/>
                </a:path>
              </a:pathLst>
            </a:custGeom>
            <a:ln w="380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53FD8AF1-986D-EE18-CFB8-A7AD135926F1}"/>
                </a:ext>
              </a:extLst>
            </p:cNvPr>
            <p:cNvSpPr/>
            <p:nvPr/>
          </p:nvSpPr>
          <p:spPr>
            <a:xfrm>
              <a:off x="3627120" y="3369564"/>
              <a:ext cx="656590" cy="132715"/>
            </a:xfrm>
            <a:custGeom>
              <a:avLst/>
              <a:gdLst/>
              <a:ahLst/>
              <a:cxnLst/>
              <a:rect l="l" t="t" r="r" b="b"/>
              <a:pathLst>
                <a:path w="656589" h="132714">
                  <a:moveTo>
                    <a:pt x="328167" y="0"/>
                  </a:moveTo>
                  <a:lnTo>
                    <a:pt x="252983" y="1777"/>
                  </a:lnTo>
                  <a:lnTo>
                    <a:pt x="183895" y="6731"/>
                  </a:lnTo>
                  <a:lnTo>
                    <a:pt x="122935" y="14605"/>
                  </a:lnTo>
                  <a:lnTo>
                    <a:pt x="72135" y="24764"/>
                  </a:lnTo>
                  <a:lnTo>
                    <a:pt x="33400" y="37084"/>
                  </a:lnTo>
                  <a:lnTo>
                    <a:pt x="0" y="66294"/>
                  </a:lnTo>
                  <a:lnTo>
                    <a:pt x="8635" y="81407"/>
                  </a:lnTo>
                  <a:lnTo>
                    <a:pt x="72135" y="107696"/>
                  </a:lnTo>
                  <a:lnTo>
                    <a:pt x="122935" y="117983"/>
                  </a:lnTo>
                  <a:lnTo>
                    <a:pt x="183895" y="125730"/>
                  </a:lnTo>
                  <a:lnTo>
                    <a:pt x="252983" y="130683"/>
                  </a:lnTo>
                  <a:lnTo>
                    <a:pt x="328167" y="132461"/>
                  </a:lnTo>
                  <a:lnTo>
                    <a:pt x="403478" y="130683"/>
                  </a:lnTo>
                  <a:lnTo>
                    <a:pt x="472566" y="125730"/>
                  </a:lnTo>
                  <a:lnTo>
                    <a:pt x="533526" y="117983"/>
                  </a:lnTo>
                  <a:lnTo>
                    <a:pt x="584326" y="107696"/>
                  </a:lnTo>
                  <a:lnTo>
                    <a:pt x="623062" y="95376"/>
                  </a:lnTo>
                  <a:lnTo>
                    <a:pt x="656463" y="66294"/>
                  </a:lnTo>
                  <a:lnTo>
                    <a:pt x="647700" y="51053"/>
                  </a:lnTo>
                  <a:lnTo>
                    <a:pt x="584326" y="24764"/>
                  </a:lnTo>
                  <a:lnTo>
                    <a:pt x="533526" y="14605"/>
                  </a:lnTo>
                  <a:lnTo>
                    <a:pt x="472566" y="6731"/>
                  </a:lnTo>
                  <a:lnTo>
                    <a:pt x="403478" y="1777"/>
                  </a:lnTo>
                  <a:lnTo>
                    <a:pt x="32816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37C690B7-3255-B7A2-9D3D-1A8433AD0046}"/>
                </a:ext>
              </a:extLst>
            </p:cNvPr>
            <p:cNvSpPr/>
            <p:nvPr/>
          </p:nvSpPr>
          <p:spPr>
            <a:xfrm>
              <a:off x="3627882" y="3370326"/>
              <a:ext cx="656590" cy="132715"/>
            </a:xfrm>
            <a:custGeom>
              <a:avLst/>
              <a:gdLst/>
              <a:ahLst/>
              <a:cxnLst/>
              <a:rect l="l" t="t" r="r" b="b"/>
              <a:pathLst>
                <a:path w="656589" h="132714">
                  <a:moveTo>
                    <a:pt x="656463" y="66294"/>
                  </a:moveTo>
                  <a:lnTo>
                    <a:pt x="623062" y="95376"/>
                  </a:lnTo>
                  <a:lnTo>
                    <a:pt x="584326" y="107696"/>
                  </a:lnTo>
                  <a:lnTo>
                    <a:pt x="533526" y="117983"/>
                  </a:lnTo>
                  <a:lnTo>
                    <a:pt x="472566" y="125729"/>
                  </a:lnTo>
                  <a:lnTo>
                    <a:pt x="403478" y="130683"/>
                  </a:lnTo>
                  <a:lnTo>
                    <a:pt x="328167" y="132461"/>
                  </a:lnTo>
                  <a:lnTo>
                    <a:pt x="252983" y="130683"/>
                  </a:lnTo>
                  <a:lnTo>
                    <a:pt x="183895" y="125729"/>
                  </a:lnTo>
                  <a:lnTo>
                    <a:pt x="122935" y="117983"/>
                  </a:lnTo>
                  <a:lnTo>
                    <a:pt x="72135" y="107696"/>
                  </a:lnTo>
                  <a:lnTo>
                    <a:pt x="33400" y="95376"/>
                  </a:lnTo>
                  <a:lnTo>
                    <a:pt x="0" y="66294"/>
                  </a:lnTo>
                  <a:lnTo>
                    <a:pt x="8635" y="51053"/>
                  </a:lnTo>
                  <a:lnTo>
                    <a:pt x="72135" y="24764"/>
                  </a:lnTo>
                  <a:lnTo>
                    <a:pt x="122935" y="14604"/>
                  </a:lnTo>
                  <a:lnTo>
                    <a:pt x="183895" y="6731"/>
                  </a:lnTo>
                  <a:lnTo>
                    <a:pt x="252983" y="1777"/>
                  </a:lnTo>
                  <a:lnTo>
                    <a:pt x="328167" y="0"/>
                  </a:lnTo>
                  <a:lnTo>
                    <a:pt x="403478" y="1777"/>
                  </a:lnTo>
                  <a:lnTo>
                    <a:pt x="472566" y="6731"/>
                  </a:lnTo>
                  <a:lnTo>
                    <a:pt x="533526" y="14604"/>
                  </a:lnTo>
                  <a:lnTo>
                    <a:pt x="584326" y="24764"/>
                  </a:lnTo>
                  <a:lnTo>
                    <a:pt x="623062" y="37084"/>
                  </a:lnTo>
                  <a:lnTo>
                    <a:pt x="656463" y="6629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EC343BC8-6664-78E1-A02B-2ACF1A100A0F}"/>
                </a:ext>
              </a:extLst>
            </p:cNvPr>
            <p:cNvSpPr/>
            <p:nvPr/>
          </p:nvSpPr>
          <p:spPr>
            <a:xfrm>
              <a:off x="4617720" y="3369564"/>
              <a:ext cx="658495" cy="132715"/>
            </a:xfrm>
            <a:custGeom>
              <a:avLst/>
              <a:gdLst/>
              <a:ahLst/>
              <a:cxnLst/>
              <a:rect l="l" t="t" r="r" b="b"/>
              <a:pathLst>
                <a:path w="658495" h="132714">
                  <a:moveTo>
                    <a:pt x="328929" y="0"/>
                  </a:moveTo>
                  <a:lnTo>
                    <a:pt x="253491" y="1777"/>
                  </a:lnTo>
                  <a:lnTo>
                    <a:pt x="184276" y="6731"/>
                  </a:lnTo>
                  <a:lnTo>
                    <a:pt x="123189" y="14605"/>
                  </a:lnTo>
                  <a:lnTo>
                    <a:pt x="72262" y="24764"/>
                  </a:lnTo>
                  <a:lnTo>
                    <a:pt x="33400" y="37084"/>
                  </a:lnTo>
                  <a:lnTo>
                    <a:pt x="0" y="66294"/>
                  </a:lnTo>
                  <a:lnTo>
                    <a:pt x="8635" y="81407"/>
                  </a:lnTo>
                  <a:lnTo>
                    <a:pt x="72262" y="107696"/>
                  </a:lnTo>
                  <a:lnTo>
                    <a:pt x="123189" y="117983"/>
                  </a:lnTo>
                  <a:lnTo>
                    <a:pt x="184276" y="125730"/>
                  </a:lnTo>
                  <a:lnTo>
                    <a:pt x="253491" y="130683"/>
                  </a:lnTo>
                  <a:lnTo>
                    <a:pt x="328929" y="132461"/>
                  </a:lnTo>
                  <a:lnTo>
                    <a:pt x="404367" y="130683"/>
                  </a:lnTo>
                  <a:lnTo>
                    <a:pt x="473582" y="125730"/>
                  </a:lnTo>
                  <a:lnTo>
                    <a:pt x="534669" y="117983"/>
                  </a:lnTo>
                  <a:lnTo>
                    <a:pt x="585724" y="107696"/>
                  </a:lnTo>
                  <a:lnTo>
                    <a:pt x="624458" y="95376"/>
                  </a:lnTo>
                  <a:lnTo>
                    <a:pt x="657987" y="66294"/>
                  </a:lnTo>
                  <a:lnTo>
                    <a:pt x="649224" y="51053"/>
                  </a:lnTo>
                  <a:lnTo>
                    <a:pt x="585724" y="24764"/>
                  </a:lnTo>
                  <a:lnTo>
                    <a:pt x="534669" y="14605"/>
                  </a:lnTo>
                  <a:lnTo>
                    <a:pt x="473582" y="6731"/>
                  </a:lnTo>
                  <a:lnTo>
                    <a:pt x="404367" y="1777"/>
                  </a:lnTo>
                  <a:lnTo>
                    <a:pt x="328929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A1920372-4B2B-08CE-8D37-D766E408C2F7}"/>
                </a:ext>
              </a:extLst>
            </p:cNvPr>
            <p:cNvSpPr/>
            <p:nvPr/>
          </p:nvSpPr>
          <p:spPr>
            <a:xfrm>
              <a:off x="4618482" y="3370326"/>
              <a:ext cx="658495" cy="132715"/>
            </a:xfrm>
            <a:custGeom>
              <a:avLst/>
              <a:gdLst/>
              <a:ahLst/>
              <a:cxnLst/>
              <a:rect l="l" t="t" r="r" b="b"/>
              <a:pathLst>
                <a:path w="658495" h="132714">
                  <a:moveTo>
                    <a:pt x="657987" y="66294"/>
                  </a:moveTo>
                  <a:lnTo>
                    <a:pt x="624458" y="95376"/>
                  </a:lnTo>
                  <a:lnTo>
                    <a:pt x="585723" y="107696"/>
                  </a:lnTo>
                  <a:lnTo>
                    <a:pt x="534669" y="117983"/>
                  </a:lnTo>
                  <a:lnTo>
                    <a:pt x="473582" y="125729"/>
                  </a:lnTo>
                  <a:lnTo>
                    <a:pt x="404367" y="130683"/>
                  </a:lnTo>
                  <a:lnTo>
                    <a:pt x="328929" y="132461"/>
                  </a:lnTo>
                  <a:lnTo>
                    <a:pt x="253491" y="130683"/>
                  </a:lnTo>
                  <a:lnTo>
                    <a:pt x="184276" y="125729"/>
                  </a:lnTo>
                  <a:lnTo>
                    <a:pt x="123189" y="117983"/>
                  </a:lnTo>
                  <a:lnTo>
                    <a:pt x="72262" y="107696"/>
                  </a:lnTo>
                  <a:lnTo>
                    <a:pt x="33400" y="95376"/>
                  </a:lnTo>
                  <a:lnTo>
                    <a:pt x="0" y="66294"/>
                  </a:lnTo>
                  <a:lnTo>
                    <a:pt x="8635" y="51053"/>
                  </a:lnTo>
                  <a:lnTo>
                    <a:pt x="72262" y="24764"/>
                  </a:lnTo>
                  <a:lnTo>
                    <a:pt x="123189" y="14604"/>
                  </a:lnTo>
                  <a:lnTo>
                    <a:pt x="184276" y="6731"/>
                  </a:lnTo>
                  <a:lnTo>
                    <a:pt x="253491" y="1777"/>
                  </a:lnTo>
                  <a:lnTo>
                    <a:pt x="328929" y="0"/>
                  </a:lnTo>
                  <a:lnTo>
                    <a:pt x="404367" y="1777"/>
                  </a:lnTo>
                  <a:lnTo>
                    <a:pt x="473582" y="6731"/>
                  </a:lnTo>
                  <a:lnTo>
                    <a:pt x="534669" y="14604"/>
                  </a:lnTo>
                  <a:lnTo>
                    <a:pt x="585723" y="24764"/>
                  </a:lnTo>
                  <a:lnTo>
                    <a:pt x="624458" y="37084"/>
                  </a:lnTo>
                  <a:lnTo>
                    <a:pt x="657987" y="6629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B1AF2853-3CA9-F6CA-8975-DA5B54F1C3EB}"/>
                </a:ext>
              </a:extLst>
            </p:cNvPr>
            <p:cNvSpPr/>
            <p:nvPr/>
          </p:nvSpPr>
          <p:spPr>
            <a:xfrm>
              <a:off x="5603748" y="3369564"/>
              <a:ext cx="656590" cy="132715"/>
            </a:xfrm>
            <a:custGeom>
              <a:avLst/>
              <a:gdLst/>
              <a:ahLst/>
              <a:cxnLst/>
              <a:rect l="l" t="t" r="r" b="b"/>
              <a:pathLst>
                <a:path w="656589" h="132714">
                  <a:moveTo>
                    <a:pt x="328167" y="0"/>
                  </a:moveTo>
                  <a:lnTo>
                    <a:pt x="252984" y="1777"/>
                  </a:lnTo>
                  <a:lnTo>
                    <a:pt x="183896" y="6731"/>
                  </a:lnTo>
                  <a:lnTo>
                    <a:pt x="122936" y="14605"/>
                  </a:lnTo>
                  <a:lnTo>
                    <a:pt x="72136" y="24764"/>
                  </a:lnTo>
                  <a:lnTo>
                    <a:pt x="33400" y="37084"/>
                  </a:lnTo>
                  <a:lnTo>
                    <a:pt x="0" y="66294"/>
                  </a:lnTo>
                  <a:lnTo>
                    <a:pt x="8636" y="81407"/>
                  </a:lnTo>
                  <a:lnTo>
                    <a:pt x="72136" y="107696"/>
                  </a:lnTo>
                  <a:lnTo>
                    <a:pt x="122936" y="117983"/>
                  </a:lnTo>
                  <a:lnTo>
                    <a:pt x="183896" y="125730"/>
                  </a:lnTo>
                  <a:lnTo>
                    <a:pt x="252984" y="130683"/>
                  </a:lnTo>
                  <a:lnTo>
                    <a:pt x="328167" y="132461"/>
                  </a:lnTo>
                  <a:lnTo>
                    <a:pt x="403478" y="130683"/>
                  </a:lnTo>
                  <a:lnTo>
                    <a:pt x="472566" y="125730"/>
                  </a:lnTo>
                  <a:lnTo>
                    <a:pt x="533526" y="117983"/>
                  </a:lnTo>
                  <a:lnTo>
                    <a:pt x="584326" y="107696"/>
                  </a:lnTo>
                  <a:lnTo>
                    <a:pt x="623062" y="95376"/>
                  </a:lnTo>
                  <a:lnTo>
                    <a:pt x="656463" y="66294"/>
                  </a:lnTo>
                  <a:lnTo>
                    <a:pt x="647700" y="51053"/>
                  </a:lnTo>
                  <a:lnTo>
                    <a:pt x="584326" y="24764"/>
                  </a:lnTo>
                  <a:lnTo>
                    <a:pt x="533526" y="14605"/>
                  </a:lnTo>
                  <a:lnTo>
                    <a:pt x="472566" y="6731"/>
                  </a:lnTo>
                  <a:lnTo>
                    <a:pt x="403478" y="1777"/>
                  </a:lnTo>
                  <a:lnTo>
                    <a:pt x="32816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F700B40E-CB83-FD75-B489-BC1EAC95C2DD}"/>
                </a:ext>
              </a:extLst>
            </p:cNvPr>
            <p:cNvSpPr/>
            <p:nvPr/>
          </p:nvSpPr>
          <p:spPr>
            <a:xfrm>
              <a:off x="5604510" y="3370326"/>
              <a:ext cx="656590" cy="132715"/>
            </a:xfrm>
            <a:custGeom>
              <a:avLst/>
              <a:gdLst/>
              <a:ahLst/>
              <a:cxnLst/>
              <a:rect l="l" t="t" r="r" b="b"/>
              <a:pathLst>
                <a:path w="656589" h="132714">
                  <a:moveTo>
                    <a:pt x="656463" y="66294"/>
                  </a:moveTo>
                  <a:lnTo>
                    <a:pt x="623062" y="95376"/>
                  </a:lnTo>
                  <a:lnTo>
                    <a:pt x="584326" y="107696"/>
                  </a:lnTo>
                  <a:lnTo>
                    <a:pt x="533526" y="117983"/>
                  </a:lnTo>
                  <a:lnTo>
                    <a:pt x="472566" y="125729"/>
                  </a:lnTo>
                  <a:lnTo>
                    <a:pt x="403478" y="130683"/>
                  </a:lnTo>
                  <a:lnTo>
                    <a:pt x="328167" y="132461"/>
                  </a:lnTo>
                  <a:lnTo>
                    <a:pt x="252984" y="130683"/>
                  </a:lnTo>
                  <a:lnTo>
                    <a:pt x="183895" y="125729"/>
                  </a:lnTo>
                  <a:lnTo>
                    <a:pt x="122936" y="117983"/>
                  </a:lnTo>
                  <a:lnTo>
                    <a:pt x="72136" y="107696"/>
                  </a:lnTo>
                  <a:lnTo>
                    <a:pt x="33400" y="95376"/>
                  </a:lnTo>
                  <a:lnTo>
                    <a:pt x="0" y="66294"/>
                  </a:lnTo>
                  <a:lnTo>
                    <a:pt x="8636" y="51053"/>
                  </a:lnTo>
                  <a:lnTo>
                    <a:pt x="72136" y="24764"/>
                  </a:lnTo>
                  <a:lnTo>
                    <a:pt x="122936" y="14604"/>
                  </a:lnTo>
                  <a:lnTo>
                    <a:pt x="183895" y="6731"/>
                  </a:lnTo>
                  <a:lnTo>
                    <a:pt x="252984" y="1777"/>
                  </a:lnTo>
                  <a:lnTo>
                    <a:pt x="328167" y="0"/>
                  </a:lnTo>
                  <a:lnTo>
                    <a:pt x="403478" y="1777"/>
                  </a:lnTo>
                  <a:lnTo>
                    <a:pt x="472566" y="6731"/>
                  </a:lnTo>
                  <a:lnTo>
                    <a:pt x="533526" y="14604"/>
                  </a:lnTo>
                  <a:lnTo>
                    <a:pt x="584326" y="24764"/>
                  </a:lnTo>
                  <a:lnTo>
                    <a:pt x="623062" y="37084"/>
                  </a:lnTo>
                  <a:lnTo>
                    <a:pt x="656463" y="6629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387D26C3-BC27-DAC4-AE20-F2974472F9D9}"/>
              </a:ext>
            </a:extLst>
          </p:cNvPr>
          <p:cNvGrpSpPr/>
          <p:nvPr/>
        </p:nvGrpSpPr>
        <p:grpSpPr>
          <a:xfrm>
            <a:off x="3345560" y="1068705"/>
            <a:ext cx="3324225" cy="1361440"/>
            <a:chOff x="3345560" y="1068705"/>
            <a:chExt cx="3324225" cy="1361440"/>
          </a:xfrm>
        </p:grpSpPr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D3535243-1834-CF25-DD3B-9EC0EAF87855}"/>
                </a:ext>
              </a:extLst>
            </p:cNvPr>
            <p:cNvSpPr/>
            <p:nvPr/>
          </p:nvSpPr>
          <p:spPr>
            <a:xfrm>
              <a:off x="3347465" y="1663446"/>
              <a:ext cx="298450" cy="764540"/>
            </a:xfrm>
            <a:custGeom>
              <a:avLst/>
              <a:gdLst/>
              <a:ahLst/>
              <a:cxnLst/>
              <a:rect l="l" t="t" r="r" b="b"/>
              <a:pathLst>
                <a:path w="298450" h="764539">
                  <a:moveTo>
                    <a:pt x="298196" y="757554"/>
                  </a:moveTo>
                  <a:lnTo>
                    <a:pt x="125730" y="764539"/>
                  </a:lnTo>
                  <a:lnTo>
                    <a:pt x="37211" y="724026"/>
                  </a:lnTo>
                  <a:lnTo>
                    <a:pt x="4699" y="597280"/>
                  </a:lnTo>
                  <a:lnTo>
                    <a:pt x="0" y="345948"/>
                  </a:lnTo>
                  <a:lnTo>
                    <a:pt x="17653" y="166115"/>
                  </a:lnTo>
                  <a:lnTo>
                    <a:pt x="56642" y="61087"/>
                  </a:lnTo>
                  <a:lnTo>
                    <a:pt x="95631" y="12064"/>
                  </a:lnTo>
                  <a:lnTo>
                    <a:pt x="113284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2ACDFA50-7808-39BE-DC85-375FE90526C4}"/>
                </a:ext>
              </a:extLst>
            </p:cNvPr>
            <p:cNvSpPr/>
            <p:nvPr/>
          </p:nvSpPr>
          <p:spPr>
            <a:xfrm>
              <a:off x="3444239" y="1648968"/>
              <a:ext cx="38100" cy="33655"/>
            </a:xfrm>
            <a:custGeom>
              <a:avLst/>
              <a:gdLst/>
              <a:ahLst/>
              <a:cxnLst/>
              <a:rect l="l" t="t" r="r" b="b"/>
              <a:pathLst>
                <a:path w="38100" h="33655">
                  <a:moveTo>
                    <a:pt x="0" y="0"/>
                  </a:moveTo>
                  <a:lnTo>
                    <a:pt x="13335" y="14097"/>
                  </a:lnTo>
                  <a:lnTo>
                    <a:pt x="14350" y="33274"/>
                  </a:lnTo>
                  <a:lnTo>
                    <a:pt x="18796" y="25654"/>
                  </a:lnTo>
                  <a:lnTo>
                    <a:pt x="24637" y="17907"/>
                  </a:lnTo>
                  <a:lnTo>
                    <a:pt x="31114" y="10541"/>
                  </a:lnTo>
                  <a:lnTo>
                    <a:pt x="37719" y="4064"/>
                  </a:lnTo>
                  <a:lnTo>
                    <a:pt x="28321" y="4064"/>
                  </a:lnTo>
                  <a:lnTo>
                    <a:pt x="18414" y="3556"/>
                  </a:lnTo>
                  <a:lnTo>
                    <a:pt x="8762" y="2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6A0E3990-D3D8-11DD-5EFF-2B5B163EDCE8}"/>
                </a:ext>
              </a:extLst>
            </p:cNvPr>
            <p:cNvSpPr/>
            <p:nvPr/>
          </p:nvSpPr>
          <p:spPr>
            <a:xfrm>
              <a:off x="5682233" y="1137666"/>
              <a:ext cx="985519" cy="1235710"/>
            </a:xfrm>
            <a:custGeom>
              <a:avLst/>
              <a:gdLst/>
              <a:ahLst/>
              <a:cxnLst/>
              <a:rect l="l" t="t" r="r" b="b"/>
              <a:pathLst>
                <a:path w="985520" h="1235710">
                  <a:moveTo>
                    <a:pt x="591438" y="1235583"/>
                  </a:moveTo>
                  <a:lnTo>
                    <a:pt x="761618" y="1163447"/>
                  </a:lnTo>
                  <a:lnTo>
                    <a:pt x="855725" y="1105789"/>
                  </a:lnTo>
                  <a:lnTo>
                    <a:pt x="907288" y="1032510"/>
                  </a:lnTo>
                  <a:lnTo>
                    <a:pt x="949833" y="913257"/>
                  </a:lnTo>
                  <a:lnTo>
                    <a:pt x="964438" y="862330"/>
                  </a:lnTo>
                  <a:lnTo>
                    <a:pt x="975106" y="811403"/>
                  </a:lnTo>
                  <a:lnTo>
                    <a:pt x="982217" y="760730"/>
                  </a:lnTo>
                  <a:lnTo>
                    <a:pt x="985519" y="710564"/>
                  </a:lnTo>
                  <a:lnTo>
                    <a:pt x="985138" y="661543"/>
                  </a:lnTo>
                  <a:lnTo>
                    <a:pt x="981329" y="613791"/>
                  </a:lnTo>
                  <a:lnTo>
                    <a:pt x="973836" y="567817"/>
                  </a:lnTo>
                  <a:lnTo>
                    <a:pt x="962787" y="523875"/>
                  </a:lnTo>
                  <a:lnTo>
                    <a:pt x="948182" y="482346"/>
                  </a:lnTo>
                  <a:lnTo>
                    <a:pt x="930274" y="443611"/>
                  </a:lnTo>
                  <a:lnTo>
                    <a:pt x="908938" y="408050"/>
                  </a:lnTo>
                  <a:lnTo>
                    <a:pt x="884173" y="376047"/>
                  </a:lnTo>
                  <a:lnTo>
                    <a:pt x="604901" y="156083"/>
                  </a:lnTo>
                  <a:lnTo>
                    <a:pt x="316611" y="44704"/>
                  </a:lnTo>
                  <a:lnTo>
                    <a:pt x="91058" y="5080"/>
                  </a:lnTo>
                  <a:lnTo>
                    <a:pt x="0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6DB8E3F1-D71F-B6DF-9026-65C539064A3B}"/>
                </a:ext>
              </a:extLst>
            </p:cNvPr>
            <p:cNvSpPr/>
            <p:nvPr/>
          </p:nvSpPr>
          <p:spPr>
            <a:xfrm>
              <a:off x="5658611" y="1118616"/>
              <a:ext cx="31750" cy="36195"/>
            </a:xfrm>
            <a:custGeom>
              <a:avLst/>
              <a:gdLst/>
              <a:ahLst/>
              <a:cxnLst/>
              <a:rect l="l" t="t" r="r" b="b"/>
              <a:pathLst>
                <a:path w="31750" h="36194">
                  <a:moveTo>
                    <a:pt x="31368" y="0"/>
                  </a:moveTo>
                  <a:lnTo>
                    <a:pt x="24511" y="5334"/>
                  </a:lnTo>
                  <a:lnTo>
                    <a:pt x="16637" y="10413"/>
                  </a:lnTo>
                  <a:lnTo>
                    <a:pt x="8127" y="14732"/>
                  </a:lnTo>
                  <a:lnTo>
                    <a:pt x="0" y="18287"/>
                  </a:lnTo>
                  <a:lnTo>
                    <a:pt x="8254" y="21717"/>
                  </a:lnTo>
                  <a:lnTo>
                    <a:pt x="16763" y="25908"/>
                  </a:lnTo>
                  <a:lnTo>
                    <a:pt x="24891" y="30734"/>
                  </a:lnTo>
                  <a:lnTo>
                    <a:pt x="31750" y="35941"/>
                  </a:lnTo>
                  <a:lnTo>
                    <a:pt x="25146" y="18034"/>
                  </a:lnTo>
                  <a:lnTo>
                    <a:pt x="3136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5707A8AF-C237-4757-8DFA-8316CCC462A8}"/>
                </a:ext>
              </a:extLst>
            </p:cNvPr>
            <p:cNvSpPr/>
            <p:nvPr/>
          </p:nvSpPr>
          <p:spPr>
            <a:xfrm>
              <a:off x="5681471" y="1171956"/>
              <a:ext cx="292735" cy="107950"/>
            </a:xfrm>
            <a:custGeom>
              <a:avLst/>
              <a:gdLst/>
              <a:ahLst/>
              <a:cxnLst/>
              <a:rect l="l" t="t" r="r" b="b"/>
              <a:pathLst>
                <a:path w="292735" h="107950">
                  <a:moveTo>
                    <a:pt x="292480" y="107696"/>
                  </a:moveTo>
                  <a:lnTo>
                    <a:pt x="270637" y="65913"/>
                  </a:lnTo>
                  <a:lnTo>
                    <a:pt x="226949" y="29464"/>
                  </a:lnTo>
                  <a:lnTo>
                    <a:pt x="185038" y="17907"/>
                  </a:lnTo>
                  <a:lnTo>
                    <a:pt x="125856" y="7620"/>
                  </a:lnTo>
                  <a:lnTo>
                    <a:pt x="65658" y="2286"/>
                  </a:lnTo>
                  <a:lnTo>
                    <a:pt x="18795" y="254"/>
                  </a:lnTo>
                  <a:lnTo>
                    <a:pt x="0" y="0"/>
                  </a:lnTo>
                </a:path>
              </a:pathLst>
            </a:custGeom>
            <a:ln w="380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AD2C337F-DDDD-8512-C0EF-298E290889AA}"/>
                </a:ext>
              </a:extLst>
            </p:cNvPr>
            <p:cNvSpPr/>
            <p:nvPr/>
          </p:nvSpPr>
          <p:spPr>
            <a:xfrm>
              <a:off x="5658611" y="1153668"/>
              <a:ext cx="31750" cy="36195"/>
            </a:xfrm>
            <a:custGeom>
              <a:avLst/>
              <a:gdLst/>
              <a:ahLst/>
              <a:cxnLst/>
              <a:rect l="l" t="t" r="r" b="b"/>
              <a:pathLst>
                <a:path w="31750" h="36194">
                  <a:moveTo>
                    <a:pt x="31623" y="0"/>
                  </a:moveTo>
                  <a:lnTo>
                    <a:pt x="24764" y="5334"/>
                  </a:lnTo>
                  <a:lnTo>
                    <a:pt x="16637" y="10160"/>
                  </a:lnTo>
                  <a:lnTo>
                    <a:pt x="8254" y="14478"/>
                  </a:lnTo>
                  <a:lnTo>
                    <a:pt x="0" y="18034"/>
                  </a:lnTo>
                  <a:lnTo>
                    <a:pt x="8254" y="21462"/>
                  </a:lnTo>
                  <a:lnTo>
                    <a:pt x="16637" y="25781"/>
                  </a:lnTo>
                  <a:lnTo>
                    <a:pt x="24764" y="30734"/>
                  </a:lnTo>
                  <a:lnTo>
                    <a:pt x="31623" y="35941"/>
                  </a:lnTo>
                  <a:lnTo>
                    <a:pt x="25146" y="18034"/>
                  </a:lnTo>
                  <a:lnTo>
                    <a:pt x="31623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E15E2A2A-F15A-7A63-9314-714FC2D6F1B5}"/>
                </a:ext>
              </a:extLst>
            </p:cNvPr>
            <p:cNvSpPr/>
            <p:nvPr/>
          </p:nvSpPr>
          <p:spPr>
            <a:xfrm>
              <a:off x="5639561" y="1340358"/>
              <a:ext cx="126364" cy="137160"/>
            </a:xfrm>
            <a:custGeom>
              <a:avLst/>
              <a:gdLst/>
              <a:ahLst/>
              <a:cxnLst/>
              <a:rect l="l" t="t" r="r" b="b"/>
              <a:pathLst>
                <a:path w="126364" h="137159">
                  <a:moveTo>
                    <a:pt x="0" y="136651"/>
                  </a:moveTo>
                  <a:lnTo>
                    <a:pt x="126111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806AF0D5-4E64-DD38-B2F4-813645ABF175}"/>
                </a:ext>
              </a:extLst>
            </p:cNvPr>
            <p:cNvSpPr/>
            <p:nvPr/>
          </p:nvSpPr>
          <p:spPr>
            <a:xfrm>
              <a:off x="5745479" y="1327383"/>
              <a:ext cx="34925" cy="31750"/>
            </a:xfrm>
            <a:custGeom>
              <a:avLst/>
              <a:gdLst/>
              <a:ahLst/>
              <a:cxnLst/>
              <a:rect l="l" t="t" r="r" b="b"/>
              <a:pathLst>
                <a:path w="34925" h="31750">
                  <a:moveTo>
                    <a:pt x="34838" y="0"/>
                  </a:moveTo>
                  <a:lnTo>
                    <a:pt x="0" y="0"/>
                  </a:lnTo>
                  <a:lnTo>
                    <a:pt x="0" y="31389"/>
                  </a:lnTo>
                  <a:lnTo>
                    <a:pt x="34838" y="31389"/>
                  </a:lnTo>
                  <a:lnTo>
                    <a:pt x="3483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4A4C36D1-4C3B-32CD-A9E5-29F226467E4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0907" y="1685544"/>
              <a:ext cx="73151" cy="115824"/>
            </a:xfrm>
            <a:prstGeom prst="rect">
              <a:avLst/>
            </a:prstGeom>
          </p:spPr>
        </p:pic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AABF2C7C-7C8A-41A9-9723-4BB8B5D6AAB1}"/>
                </a:ext>
              </a:extLst>
            </p:cNvPr>
            <p:cNvSpPr/>
            <p:nvPr/>
          </p:nvSpPr>
          <p:spPr>
            <a:xfrm>
              <a:off x="6105905" y="1346454"/>
              <a:ext cx="42545" cy="118745"/>
            </a:xfrm>
            <a:custGeom>
              <a:avLst/>
              <a:gdLst/>
              <a:ahLst/>
              <a:cxnLst/>
              <a:rect l="l" t="t" r="r" b="b"/>
              <a:pathLst>
                <a:path w="42545" h="118744">
                  <a:moveTo>
                    <a:pt x="42545" y="118237"/>
                  </a:moveTo>
                  <a:lnTo>
                    <a:pt x="0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DC81408A-EAAF-8A52-8AD0-261A2853200D}"/>
                </a:ext>
              </a:extLst>
            </p:cNvPr>
            <p:cNvSpPr/>
            <p:nvPr/>
          </p:nvSpPr>
          <p:spPr>
            <a:xfrm>
              <a:off x="6091427" y="1322832"/>
              <a:ext cx="33655" cy="38100"/>
            </a:xfrm>
            <a:custGeom>
              <a:avLst/>
              <a:gdLst/>
              <a:ahLst/>
              <a:cxnLst/>
              <a:rect l="l" t="t" r="r" b="b"/>
              <a:pathLst>
                <a:path w="33654" h="38100">
                  <a:moveTo>
                    <a:pt x="6223" y="0"/>
                  </a:moveTo>
                  <a:lnTo>
                    <a:pt x="5714" y="9525"/>
                  </a:lnTo>
                  <a:lnTo>
                    <a:pt x="4572" y="19430"/>
                  </a:lnTo>
                  <a:lnTo>
                    <a:pt x="2667" y="29209"/>
                  </a:lnTo>
                  <a:lnTo>
                    <a:pt x="0" y="37972"/>
                  </a:lnTo>
                  <a:lnTo>
                    <a:pt x="14605" y="25400"/>
                  </a:lnTo>
                  <a:lnTo>
                    <a:pt x="33400" y="25653"/>
                  </a:lnTo>
                  <a:lnTo>
                    <a:pt x="26288" y="20573"/>
                  </a:lnTo>
                  <a:lnTo>
                    <a:pt x="19050" y="14096"/>
                  </a:lnTo>
                  <a:lnTo>
                    <a:pt x="12192" y="7112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1">
              <a:extLst>
                <a:ext uri="{FF2B5EF4-FFF2-40B4-BE49-F238E27FC236}">
                  <a16:creationId xmlns:a16="http://schemas.microsoft.com/office/drawing/2014/main" id="{187486A2-8C73-10B0-B9B5-F2670C86C45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0947" y="1691640"/>
              <a:ext cx="80772" cy="121920"/>
            </a:xfrm>
            <a:prstGeom prst="rect">
              <a:avLst/>
            </a:prstGeom>
          </p:spPr>
        </p:pic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C1C575B5-2168-9D79-1C75-EE8CF226E8B9}"/>
                </a:ext>
              </a:extLst>
            </p:cNvPr>
            <p:cNvSpPr/>
            <p:nvPr/>
          </p:nvSpPr>
          <p:spPr>
            <a:xfrm>
              <a:off x="5472683" y="1222307"/>
              <a:ext cx="781685" cy="104775"/>
            </a:xfrm>
            <a:custGeom>
              <a:avLst/>
              <a:gdLst/>
              <a:ahLst/>
              <a:cxnLst/>
              <a:rect l="l" t="t" r="r" b="b"/>
              <a:pathLst>
                <a:path w="781685" h="104775">
                  <a:moveTo>
                    <a:pt x="781659" y="0"/>
                  </a:moveTo>
                  <a:lnTo>
                    <a:pt x="0" y="0"/>
                  </a:lnTo>
                  <a:lnTo>
                    <a:pt x="0" y="104715"/>
                  </a:lnTo>
                  <a:lnTo>
                    <a:pt x="781659" y="104715"/>
                  </a:lnTo>
                  <a:lnTo>
                    <a:pt x="781659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980BC8DE-72EC-47A3-0BEE-82C211C1AA03}"/>
                </a:ext>
              </a:extLst>
            </p:cNvPr>
            <p:cNvSpPr/>
            <p:nvPr/>
          </p:nvSpPr>
          <p:spPr>
            <a:xfrm>
              <a:off x="5473445" y="1223069"/>
              <a:ext cx="781685" cy="104775"/>
            </a:xfrm>
            <a:custGeom>
              <a:avLst/>
              <a:gdLst/>
              <a:ahLst/>
              <a:cxnLst/>
              <a:rect l="l" t="t" r="r" b="b"/>
              <a:pathLst>
                <a:path w="781685" h="104775">
                  <a:moveTo>
                    <a:pt x="0" y="104715"/>
                  </a:moveTo>
                  <a:lnTo>
                    <a:pt x="781659" y="104715"/>
                  </a:lnTo>
                  <a:lnTo>
                    <a:pt x="781659" y="0"/>
                  </a:lnTo>
                  <a:lnTo>
                    <a:pt x="0" y="0"/>
                  </a:lnTo>
                  <a:lnTo>
                    <a:pt x="0" y="104715"/>
                  </a:lnTo>
                  <a:close/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4">
              <a:extLst>
                <a:ext uri="{FF2B5EF4-FFF2-40B4-BE49-F238E27FC236}">
                  <a16:creationId xmlns:a16="http://schemas.microsoft.com/office/drawing/2014/main" id="{6BE27D1E-E506-BCDB-2FB2-95E7AB12A13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7139" y="1325880"/>
              <a:ext cx="91439" cy="134112"/>
            </a:xfrm>
            <a:prstGeom prst="rect">
              <a:avLst/>
            </a:prstGeom>
          </p:spPr>
        </p:pic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8578D98C-C68E-D283-4022-0EE132F4FA94}"/>
                </a:ext>
              </a:extLst>
            </p:cNvPr>
            <p:cNvSpPr/>
            <p:nvPr/>
          </p:nvSpPr>
          <p:spPr>
            <a:xfrm>
              <a:off x="3986021" y="1166622"/>
              <a:ext cx="298450" cy="89535"/>
            </a:xfrm>
            <a:custGeom>
              <a:avLst/>
              <a:gdLst/>
              <a:ahLst/>
              <a:cxnLst/>
              <a:rect l="l" t="t" r="r" b="b"/>
              <a:pathLst>
                <a:path w="298450" h="89534">
                  <a:moveTo>
                    <a:pt x="0" y="89280"/>
                  </a:moveTo>
                  <a:lnTo>
                    <a:pt x="29844" y="35687"/>
                  </a:lnTo>
                  <a:lnTo>
                    <a:pt x="95376" y="17906"/>
                  </a:lnTo>
                  <a:lnTo>
                    <a:pt x="157225" y="10032"/>
                  </a:lnTo>
                  <a:lnTo>
                    <a:pt x="223647" y="4444"/>
                  </a:lnTo>
                  <a:lnTo>
                    <a:pt x="276605" y="1142"/>
                  </a:lnTo>
                  <a:lnTo>
                    <a:pt x="298195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4AABE7C1-EDCA-2C32-FFCF-6EE6E3805D6B}"/>
                </a:ext>
              </a:extLst>
            </p:cNvPr>
            <p:cNvSpPr/>
            <p:nvPr/>
          </p:nvSpPr>
          <p:spPr>
            <a:xfrm>
              <a:off x="4273295" y="114909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59">
                  <a:moveTo>
                    <a:pt x="0" y="0"/>
                  </a:moveTo>
                  <a:lnTo>
                    <a:pt x="7365" y="17271"/>
                  </a:lnTo>
                  <a:lnTo>
                    <a:pt x="1650" y="35051"/>
                  </a:lnTo>
                  <a:lnTo>
                    <a:pt x="8381" y="29590"/>
                  </a:lnTo>
                  <a:lnTo>
                    <a:pt x="16382" y="24383"/>
                  </a:lnTo>
                  <a:lnTo>
                    <a:pt x="24891" y="19812"/>
                  </a:lnTo>
                  <a:lnTo>
                    <a:pt x="33274" y="16128"/>
                  </a:lnTo>
                  <a:lnTo>
                    <a:pt x="24637" y="13080"/>
                  </a:lnTo>
                  <a:lnTo>
                    <a:pt x="15748" y="9270"/>
                  </a:lnTo>
                  <a:lnTo>
                    <a:pt x="7238" y="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37">
              <a:extLst>
                <a:ext uri="{FF2B5EF4-FFF2-40B4-BE49-F238E27FC236}">
                  <a16:creationId xmlns:a16="http://schemas.microsoft.com/office/drawing/2014/main" id="{853A1F80-4215-4D5A-88E3-5BE0DF998045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4047" y="1325880"/>
              <a:ext cx="85344" cy="140208"/>
            </a:xfrm>
            <a:prstGeom prst="rect">
              <a:avLst/>
            </a:prstGeom>
          </p:spPr>
        </p:pic>
        <p:sp>
          <p:nvSpPr>
            <p:cNvPr id="42" name="object 38">
              <a:extLst>
                <a:ext uri="{FF2B5EF4-FFF2-40B4-BE49-F238E27FC236}">
                  <a16:creationId xmlns:a16="http://schemas.microsoft.com/office/drawing/2014/main" id="{9ABDB835-704B-2ADB-4F37-9CAB784111AC}"/>
                </a:ext>
              </a:extLst>
            </p:cNvPr>
            <p:cNvSpPr/>
            <p:nvPr/>
          </p:nvSpPr>
          <p:spPr>
            <a:xfrm>
              <a:off x="3579875" y="1222307"/>
              <a:ext cx="817880" cy="104775"/>
            </a:xfrm>
            <a:custGeom>
              <a:avLst/>
              <a:gdLst/>
              <a:ahLst/>
              <a:cxnLst/>
              <a:rect l="l" t="t" r="r" b="b"/>
              <a:pathLst>
                <a:path w="817879" h="104775">
                  <a:moveTo>
                    <a:pt x="817879" y="0"/>
                  </a:moveTo>
                  <a:lnTo>
                    <a:pt x="0" y="0"/>
                  </a:lnTo>
                  <a:lnTo>
                    <a:pt x="0" y="104715"/>
                  </a:lnTo>
                  <a:lnTo>
                    <a:pt x="817879" y="104715"/>
                  </a:lnTo>
                  <a:lnTo>
                    <a:pt x="817879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B96BD3F4-65CF-BFEB-F3FF-10DE5F10E0AF}"/>
                </a:ext>
              </a:extLst>
            </p:cNvPr>
            <p:cNvSpPr/>
            <p:nvPr/>
          </p:nvSpPr>
          <p:spPr>
            <a:xfrm>
              <a:off x="3580637" y="1223069"/>
              <a:ext cx="817880" cy="104775"/>
            </a:xfrm>
            <a:custGeom>
              <a:avLst/>
              <a:gdLst/>
              <a:ahLst/>
              <a:cxnLst/>
              <a:rect l="l" t="t" r="r" b="b"/>
              <a:pathLst>
                <a:path w="817879" h="104775">
                  <a:moveTo>
                    <a:pt x="0" y="104715"/>
                  </a:moveTo>
                  <a:lnTo>
                    <a:pt x="817880" y="104715"/>
                  </a:lnTo>
                  <a:lnTo>
                    <a:pt x="817880" y="0"/>
                  </a:lnTo>
                  <a:lnTo>
                    <a:pt x="0" y="0"/>
                  </a:lnTo>
                  <a:lnTo>
                    <a:pt x="0" y="104715"/>
                  </a:lnTo>
                  <a:close/>
                </a:path>
              </a:pathLst>
            </a:custGeom>
            <a:ln w="3809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0">
              <a:extLst>
                <a:ext uri="{FF2B5EF4-FFF2-40B4-BE49-F238E27FC236}">
                  <a16:creationId xmlns:a16="http://schemas.microsoft.com/office/drawing/2014/main" id="{7BB3DDE0-A042-09E5-847C-8997C8FC8087}"/>
                </a:ext>
              </a:extLst>
            </p:cNvPr>
            <p:cNvSpPr/>
            <p:nvPr/>
          </p:nvSpPr>
          <p:spPr>
            <a:xfrm>
              <a:off x="4337303" y="1069848"/>
              <a:ext cx="1313815" cy="186055"/>
            </a:xfrm>
            <a:custGeom>
              <a:avLst/>
              <a:gdLst/>
              <a:ahLst/>
              <a:cxnLst/>
              <a:rect l="l" t="t" r="r" b="b"/>
              <a:pathLst>
                <a:path w="1313814" h="186055">
                  <a:moveTo>
                    <a:pt x="656717" y="0"/>
                  </a:moveTo>
                  <a:lnTo>
                    <a:pt x="580136" y="635"/>
                  </a:lnTo>
                  <a:lnTo>
                    <a:pt x="506095" y="2412"/>
                  </a:lnTo>
                  <a:lnTo>
                    <a:pt x="435229" y="5461"/>
                  </a:lnTo>
                  <a:lnTo>
                    <a:pt x="367919" y="9398"/>
                  </a:lnTo>
                  <a:lnTo>
                    <a:pt x="304673" y="14477"/>
                  </a:lnTo>
                  <a:lnTo>
                    <a:pt x="245999" y="20447"/>
                  </a:lnTo>
                  <a:lnTo>
                    <a:pt x="192405" y="27177"/>
                  </a:lnTo>
                  <a:lnTo>
                    <a:pt x="144272" y="34798"/>
                  </a:lnTo>
                  <a:lnTo>
                    <a:pt x="102235" y="43052"/>
                  </a:lnTo>
                  <a:lnTo>
                    <a:pt x="38226" y="61467"/>
                  </a:lnTo>
                  <a:lnTo>
                    <a:pt x="4445" y="81914"/>
                  </a:lnTo>
                  <a:lnTo>
                    <a:pt x="0" y="92837"/>
                  </a:lnTo>
                  <a:lnTo>
                    <a:pt x="4445" y="103631"/>
                  </a:lnTo>
                  <a:lnTo>
                    <a:pt x="38226" y="124078"/>
                  </a:lnTo>
                  <a:lnTo>
                    <a:pt x="102235" y="142493"/>
                  </a:lnTo>
                  <a:lnTo>
                    <a:pt x="144272" y="150875"/>
                  </a:lnTo>
                  <a:lnTo>
                    <a:pt x="192405" y="158368"/>
                  </a:lnTo>
                  <a:lnTo>
                    <a:pt x="245999" y="165226"/>
                  </a:lnTo>
                  <a:lnTo>
                    <a:pt x="304673" y="171196"/>
                  </a:lnTo>
                  <a:lnTo>
                    <a:pt x="367919" y="176149"/>
                  </a:lnTo>
                  <a:lnTo>
                    <a:pt x="435229" y="180212"/>
                  </a:lnTo>
                  <a:lnTo>
                    <a:pt x="506095" y="183134"/>
                  </a:lnTo>
                  <a:lnTo>
                    <a:pt x="580136" y="184912"/>
                  </a:lnTo>
                  <a:lnTo>
                    <a:pt x="656717" y="185547"/>
                  </a:lnTo>
                  <a:lnTo>
                    <a:pt x="733298" y="184912"/>
                  </a:lnTo>
                  <a:lnTo>
                    <a:pt x="807338" y="183134"/>
                  </a:lnTo>
                  <a:lnTo>
                    <a:pt x="878205" y="180212"/>
                  </a:lnTo>
                  <a:lnTo>
                    <a:pt x="945515" y="176149"/>
                  </a:lnTo>
                  <a:lnTo>
                    <a:pt x="1008761" y="171196"/>
                  </a:lnTo>
                  <a:lnTo>
                    <a:pt x="1067435" y="165226"/>
                  </a:lnTo>
                  <a:lnTo>
                    <a:pt x="1121156" y="158368"/>
                  </a:lnTo>
                  <a:lnTo>
                    <a:pt x="1169162" y="150875"/>
                  </a:lnTo>
                  <a:lnTo>
                    <a:pt x="1211199" y="142493"/>
                  </a:lnTo>
                  <a:lnTo>
                    <a:pt x="1275207" y="124078"/>
                  </a:lnTo>
                  <a:lnTo>
                    <a:pt x="1308989" y="103631"/>
                  </a:lnTo>
                  <a:lnTo>
                    <a:pt x="1313434" y="92837"/>
                  </a:lnTo>
                  <a:lnTo>
                    <a:pt x="1308989" y="81914"/>
                  </a:lnTo>
                  <a:lnTo>
                    <a:pt x="1275207" y="61467"/>
                  </a:lnTo>
                  <a:lnTo>
                    <a:pt x="1211199" y="43052"/>
                  </a:lnTo>
                  <a:lnTo>
                    <a:pt x="1169162" y="34798"/>
                  </a:lnTo>
                  <a:lnTo>
                    <a:pt x="1121156" y="27177"/>
                  </a:lnTo>
                  <a:lnTo>
                    <a:pt x="1067435" y="20447"/>
                  </a:lnTo>
                  <a:lnTo>
                    <a:pt x="1008761" y="14477"/>
                  </a:lnTo>
                  <a:lnTo>
                    <a:pt x="945515" y="9398"/>
                  </a:lnTo>
                  <a:lnTo>
                    <a:pt x="878205" y="5461"/>
                  </a:lnTo>
                  <a:lnTo>
                    <a:pt x="807338" y="2412"/>
                  </a:lnTo>
                  <a:lnTo>
                    <a:pt x="733298" y="635"/>
                  </a:lnTo>
                  <a:lnTo>
                    <a:pt x="65671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1">
              <a:extLst>
                <a:ext uri="{FF2B5EF4-FFF2-40B4-BE49-F238E27FC236}">
                  <a16:creationId xmlns:a16="http://schemas.microsoft.com/office/drawing/2014/main" id="{692A2EC5-D4F7-FDE9-C865-11E67558F6AD}"/>
                </a:ext>
              </a:extLst>
            </p:cNvPr>
            <p:cNvSpPr/>
            <p:nvPr/>
          </p:nvSpPr>
          <p:spPr>
            <a:xfrm>
              <a:off x="4338065" y="1070610"/>
              <a:ext cx="1313815" cy="186055"/>
            </a:xfrm>
            <a:custGeom>
              <a:avLst/>
              <a:gdLst/>
              <a:ahLst/>
              <a:cxnLst/>
              <a:rect l="l" t="t" r="r" b="b"/>
              <a:pathLst>
                <a:path w="1313814" h="186055">
                  <a:moveTo>
                    <a:pt x="1313434" y="92837"/>
                  </a:moveTo>
                  <a:lnTo>
                    <a:pt x="1275207" y="124078"/>
                  </a:lnTo>
                  <a:lnTo>
                    <a:pt x="1211199" y="142493"/>
                  </a:lnTo>
                  <a:lnTo>
                    <a:pt x="1169162" y="150875"/>
                  </a:lnTo>
                  <a:lnTo>
                    <a:pt x="1121156" y="158368"/>
                  </a:lnTo>
                  <a:lnTo>
                    <a:pt x="1067435" y="165226"/>
                  </a:lnTo>
                  <a:lnTo>
                    <a:pt x="1008761" y="171195"/>
                  </a:lnTo>
                  <a:lnTo>
                    <a:pt x="945514" y="176149"/>
                  </a:lnTo>
                  <a:lnTo>
                    <a:pt x="878205" y="180212"/>
                  </a:lnTo>
                  <a:lnTo>
                    <a:pt x="807338" y="183134"/>
                  </a:lnTo>
                  <a:lnTo>
                    <a:pt x="733298" y="184912"/>
                  </a:lnTo>
                  <a:lnTo>
                    <a:pt x="656717" y="185547"/>
                  </a:lnTo>
                  <a:lnTo>
                    <a:pt x="580136" y="184912"/>
                  </a:lnTo>
                  <a:lnTo>
                    <a:pt x="506095" y="183134"/>
                  </a:lnTo>
                  <a:lnTo>
                    <a:pt x="435229" y="180212"/>
                  </a:lnTo>
                  <a:lnTo>
                    <a:pt x="367919" y="176149"/>
                  </a:lnTo>
                  <a:lnTo>
                    <a:pt x="304673" y="171195"/>
                  </a:lnTo>
                  <a:lnTo>
                    <a:pt x="245999" y="165226"/>
                  </a:lnTo>
                  <a:lnTo>
                    <a:pt x="192405" y="158368"/>
                  </a:lnTo>
                  <a:lnTo>
                    <a:pt x="144272" y="150875"/>
                  </a:lnTo>
                  <a:lnTo>
                    <a:pt x="102235" y="142493"/>
                  </a:lnTo>
                  <a:lnTo>
                    <a:pt x="38226" y="124078"/>
                  </a:lnTo>
                  <a:lnTo>
                    <a:pt x="4445" y="103631"/>
                  </a:lnTo>
                  <a:lnTo>
                    <a:pt x="0" y="92837"/>
                  </a:lnTo>
                  <a:lnTo>
                    <a:pt x="4445" y="81914"/>
                  </a:lnTo>
                  <a:lnTo>
                    <a:pt x="38226" y="61467"/>
                  </a:lnTo>
                  <a:lnTo>
                    <a:pt x="102235" y="43052"/>
                  </a:lnTo>
                  <a:lnTo>
                    <a:pt x="144272" y="34798"/>
                  </a:lnTo>
                  <a:lnTo>
                    <a:pt x="192405" y="27177"/>
                  </a:lnTo>
                  <a:lnTo>
                    <a:pt x="245999" y="20447"/>
                  </a:lnTo>
                  <a:lnTo>
                    <a:pt x="304673" y="14477"/>
                  </a:lnTo>
                  <a:lnTo>
                    <a:pt x="367919" y="9398"/>
                  </a:lnTo>
                  <a:lnTo>
                    <a:pt x="435229" y="5461"/>
                  </a:lnTo>
                  <a:lnTo>
                    <a:pt x="506095" y="2412"/>
                  </a:lnTo>
                  <a:lnTo>
                    <a:pt x="580136" y="635"/>
                  </a:lnTo>
                  <a:lnTo>
                    <a:pt x="656717" y="0"/>
                  </a:lnTo>
                  <a:lnTo>
                    <a:pt x="733298" y="635"/>
                  </a:lnTo>
                  <a:lnTo>
                    <a:pt x="807338" y="2412"/>
                  </a:lnTo>
                  <a:lnTo>
                    <a:pt x="878205" y="5461"/>
                  </a:lnTo>
                  <a:lnTo>
                    <a:pt x="945514" y="9398"/>
                  </a:lnTo>
                  <a:lnTo>
                    <a:pt x="1008761" y="14477"/>
                  </a:lnTo>
                  <a:lnTo>
                    <a:pt x="1067435" y="20447"/>
                  </a:lnTo>
                  <a:lnTo>
                    <a:pt x="1121156" y="27177"/>
                  </a:lnTo>
                  <a:lnTo>
                    <a:pt x="1169162" y="34798"/>
                  </a:lnTo>
                  <a:lnTo>
                    <a:pt x="1211199" y="43052"/>
                  </a:lnTo>
                  <a:lnTo>
                    <a:pt x="1275207" y="61467"/>
                  </a:lnTo>
                  <a:lnTo>
                    <a:pt x="1308989" y="81914"/>
                  </a:lnTo>
                  <a:lnTo>
                    <a:pt x="1313434" y="92837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FE345023-5AE5-6AD1-AC92-99B80827071A}"/>
                </a:ext>
              </a:extLst>
            </p:cNvPr>
            <p:cNvSpPr/>
            <p:nvPr/>
          </p:nvSpPr>
          <p:spPr>
            <a:xfrm>
              <a:off x="3400043" y="1405128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298450" y="0"/>
                  </a:moveTo>
                  <a:lnTo>
                    <a:pt x="229996" y="2794"/>
                  </a:lnTo>
                  <a:lnTo>
                    <a:pt x="167258" y="11049"/>
                  </a:lnTo>
                  <a:lnTo>
                    <a:pt x="111759" y="23749"/>
                  </a:lnTo>
                  <a:lnTo>
                    <a:pt x="65531" y="40512"/>
                  </a:lnTo>
                  <a:lnTo>
                    <a:pt x="30352" y="60579"/>
                  </a:lnTo>
                  <a:lnTo>
                    <a:pt x="0" y="108204"/>
                  </a:lnTo>
                  <a:lnTo>
                    <a:pt x="7873" y="132969"/>
                  </a:lnTo>
                  <a:lnTo>
                    <a:pt x="65531" y="175895"/>
                  </a:lnTo>
                  <a:lnTo>
                    <a:pt x="111759" y="192659"/>
                  </a:lnTo>
                  <a:lnTo>
                    <a:pt x="167258" y="205359"/>
                  </a:lnTo>
                  <a:lnTo>
                    <a:pt x="229996" y="213487"/>
                  </a:lnTo>
                  <a:lnTo>
                    <a:pt x="298450" y="216408"/>
                  </a:lnTo>
                  <a:lnTo>
                    <a:pt x="366902" y="213487"/>
                  </a:lnTo>
                  <a:lnTo>
                    <a:pt x="429767" y="205359"/>
                  </a:lnTo>
                  <a:lnTo>
                    <a:pt x="485139" y="192659"/>
                  </a:lnTo>
                  <a:lnTo>
                    <a:pt x="531367" y="175895"/>
                  </a:lnTo>
                  <a:lnTo>
                    <a:pt x="566673" y="155701"/>
                  </a:lnTo>
                  <a:lnTo>
                    <a:pt x="596900" y="108204"/>
                  </a:lnTo>
                  <a:lnTo>
                    <a:pt x="589026" y="83438"/>
                  </a:lnTo>
                  <a:lnTo>
                    <a:pt x="531367" y="40512"/>
                  </a:lnTo>
                  <a:lnTo>
                    <a:pt x="485139" y="23749"/>
                  </a:lnTo>
                  <a:lnTo>
                    <a:pt x="429767" y="11049"/>
                  </a:lnTo>
                  <a:lnTo>
                    <a:pt x="366902" y="2794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3">
              <a:extLst>
                <a:ext uri="{FF2B5EF4-FFF2-40B4-BE49-F238E27FC236}">
                  <a16:creationId xmlns:a16="http://schemas.microsoft.com/office/drawing/2014/main" id="{B65E5E51-4BCE-C071-BB2C-A288970E44E2}"/>
                </a:ext>
              </a:extLst>
            </p:cNvPr>
            <p:cNvSpPr/>
            <p:nvPr/>
          </p:nvSpPr>
          <p:spPr>
            <a:xfrm>
              <a:off x="3400805" y="1405890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596900" y="108204"/>
                  </a:moveTo>
                  <a:lnTo>
                    <a:pt x="566674" y="155701"/>
                  </a:lnTo>
                  <a:lnTo>
                    <a:pt x="531368" y="175895"/>
                  </a:lnTo>
                  <a:lnTo>
                    <a:pt x="485140" y="192659"/>
                  </a:lnTo>
                  <a:lnTo>
                    <a:pt x="429768" y="205359"/>
                  </a:lnTo>
                  <a:lnTo>
                    <a:pt x="366903" y="213487"/>
                  </a:lnTo>
                  <a:lnTo>
                    <a:pt x="298450" y="216408"/>
                  </a:lnTo>
                  <a:lnTo>
                    <a:pt x="229997" y="213487"/>
                  </a:lnTo>
                  <a:lnTo>
                    <a:pt x="167259" y="205359"/>
                  </a:lnTo>
                  <a:lnTo>
                    <a:pt x="111760" y="192659"/>
                  </a:lnTo>
                  <a:lnTo>
                    <a:pt x="65532" y="175895"/>
                  </a:lnTo>
                  <a:lnTo>
                    <a:pt x="30353" y="155701"/>
                  </a:lnTo>
                  <a:lnTo>
                    <a:pt x="0" y="108204"/>
                  </a:lnTo>
                  <a:lnTo>
                    <a:pt x="7874" y="83438"/>
                  </a:lnTo>
                  <a:lnTo>
                    <a:pt x="65532" y="40512"/>
                  </a:lnTo>
                  <a:lnTo>
                    <a:pt x="111760" y="23749"/>
                  </a:lnTo>
                  <a:lnTo>
                    <a:pt x="167259" y="11049"/>
                  </a:lnTo>
                  <a:lnTo>
                    <a:pt x="229997" y="2794"/>
                  </a:lnTo>
                  <a:lnTo>
                    <a:pt x="298450" y="0"/>
                  </a:lnTo>
                  <a:lnTo>
                    <a:pt x="366903" y="2794"/>
                  </a:lnTo>
                  <a:lnTo>
                    <a:pt x="429768" y="11049"/>
                  </a:lnTo>
                  <a:lnTo>
                    <a:pt x="485140" y="23749"/>
                  </a:lnTo>
                  <a:lnTo>
                    <a:pt x="531368" y="40512"/>
                  </a:lnTo>
                  <a:lnTo>
                    <a:pt x="566674" y="60579"/>
                  </a:lnTo>
                  <a:lnTo>
                    <a:pt x="596900" y="10820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A7BF70D6-8D60-0108-094F-211D1323F094}"/>
                </a:ext>
              </a:extLst>
            </p:cNvPr>
            <p:cNvSpPr/>
            <p:nvPr/>
          </p:nvSpPr>
          <p:spPr>
            <a:xfrm>
              <a:off x="4081271" y="1405128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298450" y="0"/>
                  </a:moveTo>
                  <a:lnTo>
                    <a:pt x="229997" y="2794"/>
                  </a:lnTo>
                  <a:lnTo>
                    <a:pt x="167258" y="11049"/>
                  </a:lnTo>
                  <a:lnTo>
                    <a:pt x="111760" y="23749"/>
                  </a:lnTo>
                  <a:lnTo>
                    <a:pt x="65531" y="40512"/>
                  </a:lnTo>
                  <a:lnTo>
                    <a:pt x="30352" y="60579"/>
                  </a:lnTo>
                  <a:lnTo>
                    <a:pt x="0" y="108204"/>
                  </a:lnTo>
                  <a:lnTo>
                    <a:pt x="7874" y="132969"/>
                  </a:lnTo>
                  <a:lnTo>
                    <a:pt x="65531" y="175895"/>
                  </a:lnTo>
                  <a:lnTo>
                    <a:pt x="111760" y="192659"/>
                  </a:lnTo>
                  <a:lnTo>
                    <a:pt x="167258" y="205359"/>
                  </a:lnTo>
                  <a:lnTo>
                    <a:pt x="229997" y="213487"/>
                  </a:lnTo>
                  <a:lnTo>
                    <a:pt x="298450" y="216408"/>
                  </a:lnTo>
                  <a:lnTo>
                    <a:pt x="366902" y="213487"/>
                  </a:lnTo>
                  <a:lnTo>
                    <a:pt x="429767" y="205359"/>
                  </a:lnTo>
                  <a:lnTo>
                    <a:pt x="485139" y="192659"/>
                  </a:lnTo>
                  <a:lnTo>
                    <a:pt x="531367" y="175895"/>
                  </a:lnTo>
                  <a:lnTo>
                    <a:pt x="566674" y="155701"/>
                  </a:lnTo>
                  <a:lnTo>
                    <a:pt x="596900" y="108204"/>
                  </a:lnTo>
                  <a:lnTo>
                    <a:pt x="589026" y="83438"/>
                  </a:lnTo>
                  <a:lnTo>
                    <a:pt x="531367" y="40512"/>
                  </a:lnTo>
                  <a:lnTo>
                    <a:pt x="485139" y="23749"/>
                  </a:lnTo>
                  <a:lnTo>
                    <a:pt x="429767" y="11049"/>
                  </a:lnTo>
                  <a:lnTo>
                    <a:pt x="366902" y="2794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5">
              <a:extLst>
                <a:ext uri="{FF2B5EF4-FFF2-40B4-BE49-F238E27FC236}">
                  <a16:creationId xmlns:a16="http://schemas.microsoft.com/office/drawing/2014/main" id="{0F7119E1-20EA-683F-5FBB-188FF7993313}"/>
                </a:ext>
              </a:extLst>
            </p:cNvPr>
            <p:cNvSpPr/>
            <p:nvPr/>
          </p:nvSpPr>
          <p:spPr>
            <a:xfrm>
              <a:off x="4082033" y="1405890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596900" y="108204"/>
                  </a:moveTo>
                  <a:lnTo>
                    <a:pt x="566674" y="155701"/>
                  </a:lnTo>
                  <a:lnTo>
                    <a:pt x="531367" y="175895"/>
                  </a:lnTo>
                  <a:lnTo>
                    <a:pt x="485139" y="192659"/>
                  </a:lnTo>
                  <a:lnTo>
                    <a:pt x="429767" y="205359"/>
                  </a:lnTo>
                  <a:lnTo>
                    <a:pt x="366902" y="213487"/>
                  </a:lnTo>
                  <a:lnTo>
                    <a:pt x="298450" y="216408"/>
                  </a:lnTo>
                  <a:lnTo>
                    <a:pt x="229996" y="213487"/>
                  </a:lnTo>
                  <a:lnTo>
                    <a:pt x="167258" y="205359"/>
                  </a:lnTo>
                  <a:lnTo>
                    <a:pt x="111760" y="192659"/>
                  </a:lnTo>
                  <a:lnTo>
                    <a:pt x="65531" y="175895"/>
                  </a:lnTo>
                  <a:lnTo>
                    <a:pt x="30352" y="155701"/>
                  </a:lnTo>
                  <a:lnTo>
                    <a:pt x="0" y="108204"/>
                  </a:lnTo>
                  <a:lnTo>
                    <a:pt x="7874" y="83438"/>
                  </a:lnTo>
                  <a:lnTo>
                    <a:pt x="65531" y="40512"/>
                  </a:lnTo>
                  <a:lnTo>
                    <a:pt x="111760" y="23749"/>
                  </a:lnTo>
                  <a:lnTo>
                    <a:pt x="167258" y="11049"/>
                  </a:lnTo>
                  <a:lnTo>
                    <a:pt x="229996" y="2794"/>
                  </a:lnTo>
                  <a:lnTo>
                    <a:pt x="298450" y="0"/>
                  </a:lnTo>
                  <a:lnTo>
                    <a:pt x="366902" y="2794"/>
                  </a:lnTo>
                  <a:lnTo>
                    <a:pt x="429767" y="11049"/>
                  </a:lnTo>
                  <a:lnTo>
                    <a:pt x="485139" y="23749"/>
                  </a:lnTo>
                  <a:lnTo>
                    <a:pt x="531367" y="40512"/>
                  </a:lnTo>
                  <a:lnTo>
                    <a:pt x="566674" y="60579"/>
                  </a:lnTo>
                  <a:lnTo>
                    <a:pt x="596900" y="10820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6">
              <a:extLst>
                <a:ext uri="{FF2B5EF4-FFF2-40B4-BE49-F238E27FC236}">
                  <a16:creationId xmlns:a16="http://schemas.microsoft.com/office/drawing/2014/main" id="{EAE996CF-3949-1367-A226-F2879212D04E}"/>
                </a:ext>
              </a:extLst>
            </p:cNvPr>
            <p:cNvSpPr/>
            <p:nvPr/>
          </p:nvSpPr>
          <p:spPr>
            <a:xfrm>
              <a:off x="5931407" y="1405128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298450" y="0"/>
                  </a:moveTo>
                  <a:lnTo>
                    <a:pt x="229996" y="2794"/>
                  </a:lnTo>
                  <a:lnTo>
                    <a:pt x="167258" y="11049"/>
                  </a:lnTo>
                  <a:lnTo>
                    <a:pt x="111759" y="23749"/>
                  </a:lnTo>
                  <a:lnTo>
                    <a:pt x="65531" y="40512"/>
                  </a:lnTo>
                  <a:lnTo>
                    <a:pt x="30352" y="60579"/>
                  </a:lnTo>
                  <a:lnTo>
                    <a:pt x="0" y="108204"/>
                  </a:lnTo>
                  <a:lnTo>
                    <a:pt x="7874" y="132969"/>
                  </a:lnTo>
                  <a:lnTo>
                    <a:pt x="65531" y="175895"/>
                  </a:lnTo>
                  <a:lnTo>
                    <a:pt x="111759" y="192659"/>
                  </a:lnTo>
                  <a:lnTo>
                    <a:pt x="167258" y="205359"/>
                  </a:lnTo>
                  <a:lnTo>
                    <a:pt x="229996" y="213487"/>
                  </a:lnTo>
                  <a:lnTo>
                    <a:pt x="298450" y="216408"/>
                  </a:lnTo>
                  <a:lnTo>
                    <a:pt x="366902" y="213487"/>
                  </a:lnTo>
                  <a:lnTo>
                    <a:pt x="429767" y="205359"/>
                  </a:lnTo>
                  <a:lnTo>
                    <a:pt x="485139" y="192659"/>
                  </a:lnTo>
                  <a:lnTo>
                    <a:pt x="531367" y="175895"/>
                  </a:lnTo>
                  <a:lnTo>
                    <a:pt x="566674" y="155701"/>
                  </a:lnTo>
                  <a:lnTo>
                    <a:pt x="596899" y="108204"/>
                  </a:lnTo>
                  <a:lnTo>
                    <a:pt x="589025" y="83438"/>
                  </a:lnTo>
                  <a:lnTo>
                    <a:pt x="531367" y="40512"/>
                  </a:lnTo>
                  <a:lnTo>
                    <a:pt x="485139" y="23749"/>
                  </a:lnTo>
                  <a:lnTo>
                    <a:pt x="429767" y="11049"/>
                  </a:lnTo>
                  <a:lnTo>
                    <a:pt x="366902" y="2794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7">
              <a:extLst>
                <a:ext uri="{FF2B5EF4-FFF2-40B4-BE49-F238E27FC236}">
                  <a16:creationId xmlns:a16="http://schemas.microsoft.com/office/drawing/2014/main" id="{C63DF594-AE5D-A174-8E73-FBEEBDE7391F}"/>
                </a:ext>
              </a:extLst>
            </p:cNvPr>
            <p:cNvSpPr/>
            <p:nvPr/>
          </p:nvSpPr>
          <p:spPr>
            <a:xfrm>
              <a:off x="5932169" y="1405890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596900" y="108204"/>
                  </a:moveTo>
                  <a:lnTo>
                    <a:pt x="566674" y="155701"/>
                  </a:lnTo>
                  <a:lnTo>
                    <a:pt x="531367" y="175895"/>
                  </a:lnTo>
                  <a:lnTo>
                    <a:pt x="485139" y="192659"/>
                  </a:lnTo>
                  <a:lnTo>
                    <a:pt x="429767" y="205359"/>
                  </a:lnTo>
                  <a:lnTo>
                    <a:pt x="366902" y="213487"/>
                  </a:lnTo>
                  <a:lnTo>
                    <a:pt x="298450" y="216408"/>
                  </a:lnTo>
                  <a:lnTo>
                    <a:pt x="229996" y="213487"/>
                  </a:lnTo>
                  <a:lnTo>
                    <a:pt x="167258" y="205359"/>
                  </a:lnTo>
                  <a:lnTo>
                    <a:pt x="111759" y="192659"/>
                  </a:lnTo>
                  <a:lnTo>
                    <a:pt x="65531" y="175895"/>
                  </a:lnTo>
                  <a:lnTo>
                    <a:pt x="30352" y="155701"/>
                  </a:lnTo>
                  <a:lnTo>
                    <a:pt x="0" y="108204"/>
                  </a:lnTo>
                  <a:lnTo>
                    <a:pt x="7874" y="83438"/>
                  </a:lnTo>
                  <a:lnTo>
                    <a:pt x="65531" y="40512"/>
                  </a:lnTo>
                  <a:lnTo>
                    <a:pt x="111759" y="23749"/>
                  </a:lnTo>
                  <a:lnTo>
                    <a:pt x="167258" y="11049"/>
                  </a:lnTo>
                  <a:lnTo>
                    <a:pt x="229996" y="2794"/>
                  </a:lnTo>
                  <a:lnTo>
                    <a:pt x="298450" y="0"/>
                  </a:lnTo>
                  <a:lnTo>
                    <a:pt x="366902" y="2794"/>
                  </a:lnTo>
                  <a:lnTo>
                    <a:pt x="429767" y="11049"/>
                  </a:lnTo>
                  <a:lnTo>
                    <a:pt x="485139" y="23749"/>
                  </a:lnTo>
                  <a:lnTo>
                    <a:pt x="531367" y="40512"/>
                  </a:lnTo>
                  <a:lnTo>
                    <a:pt x="566674" y="60579"/>
                  </a:lnTo>
                  <a:lnTo>
                    <a:pt x="596900" y="10820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8">
              <a:extLst>
                <a:ext uri="{FF2B5EF4-FFF2-40B4-BE49-F238E27FC236}">
                  <a16:creationId xmlns:a16="http://schemas.microsoft.com/office/drawing/2014/main" id="{592618C9-FDF4-A1D9-0EF6-B6653FFDBFF6}"/>
                </a:ext>
              </a:extLst>
            </p:cNvPr>
            <p:cNvSpPr/>
            <p:nvPr/>
          </p:nvSpPr>
          <p:spPr>
            <a:xfrm>
              <a:off x="5286755" y="1405128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298450" y="0"/>
                  </a:moveTo>
                  <a:lnTo>
                    <a:pt x="229997" y="2794"/>
                  </a:lnTo>
                  <a:lnTo>
                    <a:pt x="167259" y="11049"/>
                  </a:lnTo>
                  <a:lnTo>
                    <a:pt x="111760" y="23749"/>
                  </a:lnTo>
                  <a:lnTo>
                    <a:pt x="65532" y="40512"/>
                  </a:lnTo>
                  <a:lnTo>
                    <a:pt x="30353" y="60579"/>
                  </a:lnTo>
                  <a:lnTo>
                    <a:pt x="0" y="108204"/>
                  </a:lnTo>
                  <a:lnTo>
                    <a:pt x="7874" y="132969"/>
                  </a:lnTo>
                  <a:lnTo>
                    <a:pt x="65532" y="175895"/>
                  </a:lnTo>
                  <a:lnTo>
                    <a:pt x="111760" y="192659"/>
                  </a:lnTo>
                  <a:lnTo>
                    <a:pt x="167259" y="205359"/>
                  </a:lnTo>
                  <a:lnTo>
                    <a:pt x="229997" y="213487"/>
                  </a:lnTo>
                  <a:lnTo>
                    <a:pt x="298450" y="216408"/>
                  </a:lnTo>
                  <a:lnTo>
                    <a:pt x="366903" y="213487"/>
                  </a:lnTo>
                  <a:lnTo>
                    <a:pt x="429768" y="205359"/>
                  </a:lnTo>
                  <a:lnTo>
                    <a:pt x="485140" y="192659"/>
                  </a:lnTo>
                  <a:lnTo>
                    <a:pt x="531368" y="175895"/>
                  </a:lnTo>
                  <a:lnTo>
                    <a:pt x="566674" y="155701"/>
                  </a:lnTo>
                  <a:lnTo>
                    <a:pt x="596900" y="108204"/>
                  </a:lnTo>
                  <a:lnTo>
                    <a:pt x="589026" y="83438"/>
                  </a:lnTo>
                  <a:lnTo>
                    <a:pt x="531368" y="40512"/>
                  </a:lnTo>
                  <a:lnTo>
                    <a:pt x="485140" y="23749"/>
                  </a:lnTo>
                  <a:lnTo>
                    <a:pt x="429768" y="11049"/>
                  </a:lnTo>
                  <a:lnTo>
                    <a:pt x="366903" y="2794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9">
              <a:extLst>
                <a:ext uri="{FF2B5EF4-FFF2-40B4-BE49-F238E27FC236}">
                  <a16:creationId xmlns:a16="http://schemas.microsoft.com/office/drawing/2014/main" id="{6F38DB31-D4F0-B7F8-48DF-A22D701E7D6A}"/>
                </a:ext>
              </a:extLst>
            </p:cNvPr>
            <p:cNvSpPr/>
            <p:nvPr/>
          </p:nvSpPr>
          <p:spPr>
            <a:xfrm>
              <a:off x="5287517" y="1405890"/>
              <a:ext cx="596900" cy="216535"/>
            </a:xfrm>
            <a:custGeom>
              <a:avLst/>
              <a:gdLst/>
              <a:ahLst/>
              <a:cxnLst/>
              <a:rect l="l" t="t" r="r" b="b"/>
              <a:pathLst>
                <a:path w="596900" h="216534">
                  <a:moveTo>
                    <a:pt x="596900" y="108204"/>
                  </a:moveTo>
                  <a:lnTo>
                    <a:pt x="566674" y="155701"/>
                  </a:lnTo>
                  <a:lnTo>
                    <a:pt x="531368" y="175895"/>
                  </a:lnTo>
                  <a:lnTo>
                    <a:pt x="485140" y="192659"/>
                  </a:lnTo>
                  <a:lnTo>
                    <a:pt x="429768" y="205359"/>
                  </a:lnTo>
                  <a:lnTo>
                    <a:pt x="366903" y="213487"/>
                  </a:lnTo>
                  <a:lnTo>
                    <a:pt x="298450" y="216408"/>
                  </a:lnTo>
                  <a:lnTo>
                    <a:pt x="229997" y="213487"/>
                  </a:lnTo>
                  <a:lnTo>
                    <a:pt x="167259" y="205359"/>
                  </a:lnTo>
                  <a:lnTo>
                    <a:pt x="111760" y="192659"/>
                  </a:lnTo>
                  <a:lnTo>
                    <a:pt x="65532" y="175895"/>
                  </a:lnTo>
                  <a:lnTo>
                    <a:pt x="30353" y="155701"/>
                  </a:lnTo>
                  <a:lnTo>
                    <a:pt x="0" y="108204"/>
                  </a:lnTo>
                  <a:lnTo>
                    <a:pt x="7874" y="83438"/>
                  </a:lnTo>
                  <a:lnTo>
                    <a:pt x="65532" y="40512"/>
                  </a:lnTo>
                  <a:lnTo>
                    <a:pt x="111760" y="23749"/>
                  </a:lnTo>
                  <a:lnTo>
                    <a:pt x="167259" y="11049"/>
                  </a:lnTo>
                  <a:lnTo>
                    <a:pt x="229997" y="2794"/>
                  </a:lnTo>
                  <a:lnTo>
                    <a:pt x="298450" y="0"/>
                  </a:lnTo>
                  <a:lnTo>
                    <a:pt x="366903" y="2794"/>
                  </a:lnTo>
                  <a:lnTo>
                    <a:pt x="429768" y="11049"/>
                  </a:lnTo>
                  <a:lnTo>
                    <a:pt x="485140" y="23749"/>
                  </a:lnTo>
                  <a:lnTo>
                    <a:pt x="531368" y="40512"/>
                  </a:lnTo>
                  <a:lnTo>
                    <a:pt x="566674" y="60579"/>
                  </a:lnTo>
                  <a:lnTo>
                    <a:pt x="596900" y="108204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CFC83EFA-AA87-BE76-B65A-FBAE14C99B4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9811" y="1696212"/>
              <a:ext cx="68579" cy="105155"/>
            </a:xfrm>
            <a:prstGeom prst="rect">
              <a:avLst/>
            </a:prstGeom>
          </p:spPr>
        </p:pic>
        <p:sp>
          <p:nvSpPr>
            <p:cNvPr id="55" name="object 51">
              <a:extLst>
                <a:ext uri="{FF2B5EF4-FFF2-40B4-BE49-F238E27FC236}">
                  <a16:creationId xmlns:a16="http://schemas.microsoft.com/office/drawing/2014/main" id="{EA5A9BB1-B0F1-1C7E-42C2-585B2A822F17}"/>
                </a:ext>
              </a:extLst>
            </p:cNvPr>
            <p:cNvSpPr/>
            <p:nvPr/>
          </p:nvSpPr>
          <p:spPr>
            <a:xfrm>
              <a:off x="4182617" y="1716786"/>
              <a:ext cx="48260" cy="83820"/>
            </a:xfrm>
            <a:custGeom>
              <a:avLst/>
              <a:gdLst/>
              <a:ahLst/>
              <a:cxnLst/>
              <a:rect l="l" t="t" r="r" b="b"/>
              <a:pathLst>
                <a:path w="48260" h="83819">
                  <a:moveTo>
                    <a:pt x="0" y="83565"/>
                  </a:moveTo>
                  <a:lnTo>
                    <a:pt x="48260" y="0"/>
                  </a:lnTo>
                </a:path>
              </a:pathLst>
            </a:custGeom>
            <a:ln w="381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2">
              <a:extLst>
                <a:ext uri="{FF2B5EF4-FFF2-40B4-BE49-F238E27FC236}">
                  <a16:creationId xmlns:a16="http://schemas.microsoft.com/office/drawing/2014/main" id="{10E66797-FE30-B24A-8F60-896311529CF3}"/>
                </a:ext>
              </a:extLst>
            </p:cNvPr>
            <p:cNvSpPr/>
            <p:nvPr/>
          </p:nvSpPr>
          <p:spPr>
            <a:xfrm>
              <a:off x="4209287" y="1696212"/>
              <a:ext cx="33020" cy="38100"/>
            </a:xfrm>
            <a:custGeom>
              <a:avLst/>
              <a:gdLst/>
              <a:ahLst/>
              <a:cxnLst/>
              <a:rect l="l" t="t" r="r" b="b"/>
              <a:pathLst>
                <a:path w="33020" h="38100">
                  <a:moveTo>
                    <a:pt x="33020" y="0"/>
                  </a:moveTo>
                  <a:lnTo>
                    <a:pt x="25526" y="5714"/>
                  </a:lnTo>
                  <a:lnTo>
                    <a:pt x="17145" y="11302"/>
                  </a:lnTo>
                  <a:lnTo>
                    <a:pt x="8382" y="16001"/>
                  </a:lnTo>
                  <a:lnTo>
                    <a:pt x="0" y="19558"/>
                  </a:lnTo>
                  <a:lnTo>
                    <a:pt x="19685" y="22987"/>
                  </a:lnTo>
                  <a:lnTo>
                    <a:pt x="32512" y="37846"/>
                  </a:lnTo>
                  <a:lnTo>
                    <a:pt x="31369" y="28955"/>
                  </a:lnTo>
                  <a:lnTo>
                    <a:pt x="31241" y="19176"/>
                  </a:lnTo>
                  <a:lnTo>
                    <a:pt x="31750" y="9271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3">
            <a:extLst>
              <a:ext uri="{FF2B5EF4-FFF2-40B4-BE49-F238E27FC236}">
                <a16:creationId xmlns:a16="http://schemas.microsoft.com/office/drawing/2014/main" id="{1FF54188-2F1A-FC77-7932-DD364C72BA41}"/>
              </a:ext>
            </a:extLst>
          </p:cNvPr>
          <p:cNvGrpSpPr/>
          <p:nvPr/>
        </p:nvGrpSpPr>
        <p:grpSpPr>
          <a:xfrm>
            <a:off x="3412235" y="1764792"/>
            <a:ext cx="3147060" cy="436245"/>
            <a:chOff x="3412235" y="1764792"/>
            <a:chExt cx="3147060" cy="436245"/>
          </a:xfrm>
        </p:grpSpPr>
        <p:pic>
          <p:nvPicPr>
            <p:cNvPr id="58" name="object 54">
              <a:extLst>
                <a:ext uri="{FF2B5EF4-FFF2-40B4-BE49-F238E27FC236}">
                  <a16:creationId xmlns:a16="http://schemas.microsoft.com/office/drawing/2014/main" id="{5A4F8382-3BB0-3A25-34DF-DA05E56D460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9811" y="2066544"/>
              <a:ext cx="85344" cy="134112"/>
            </a:xfrm>
            <a:prstGeom prst="rect">
              <a:avLst/>
            </a:prstGeom>
          </p:spPr>
        </p:pic>
        <p:pic>
          <p:nvPicPr>
            <p:cNvPr id="59" name="object 55">
              <a:extLst>
                <a:ext uri="{FF2B5EF4-FFF2-40B4-BE49-F238E27FC236}">
                  <a16:creationId xmlns:a16="http://schemas.microsoft.com/office/drawing/2014/main" id="{508B3300-242D-48B4-BF61-2DFCD1E1308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8087" y="2074164"/>
              <a:ext cx="99060" cy="120396"/>
            </a:xfrm>
            <a:prstGeom prst="rect">
              <a:avLst/>
            </a:prstGeom>
          </p:spPr>
        </p:pic>
        <p:sp>
          <p:nvSpPr>
            <p:cNvPr id="60" name="object 56">
              <a:extLst>
                <a:ext uri="{FF2B5EF4-FFF2-40B4-BE49-F238E27FC236}">
                  <a16:creationId xmlns:a16="http://schemas.microsoft.com/office/drawing/2014/main" id="{774532FA-8552-8506-2234-00B0929D2EED}"/>
                </a:ext>
              </a:extLst>
            </p:cNvPr>
            <p:cNvSpPr/>
            <p:nvPr/>
          </p:nvSpPr>
          <p:spPr>
            <a:xfrm>
              <a:off x="3412235" y="1764792"/>
              <a:ext cx="3147060" cy="429895"/>
            </a:xfrm>
            <a:custGeom>
              <a:avLst/>
              <a:gdLst/>
              <a:ahLst/>
              <a:cxnLst/>
              <a:rect l="l" t="t" r="r" b="b"/>
              <a:pathLst>
                <a:path w="3147059" h="429894">
                  <a:moveTo>
                    <a:pt x="3146679" y="0"/>
                  </a:moveTo>
                  <a:lnTo>
                    <a:pt x="0" y="0"/>
                  </a:lnTo>
                  <a:lnTo>
                    <a:pt x="0" y="429767"/>
                  </a:lnTo>
                  <a:lnTo>
                    <a:pt x="3146679" y="429767"/>
                  </a:lnTo>
                  <a:lnTo>
                    <a:pt x="3146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7">
              <a:extLst>
                <a:ext uri="{FF2B5EF4-FFF2-40B4-BE49-F238E27FC236}">
                  <a16:creationId xmlns:a16="http://schemas.microsoft.com/office/drawing/2014/main" id="{C8851771-6E31-B164-A2A6-20BA9DC19B17}"/>
                </a:ext>
              </a:extLst>
            </p:cNvPr>
            <p:cNvSpPr/>
            <p:nvPr/>
          </p:nvSpPr>
          <p:spPr>
            <a:xfrm>
              <a:off x="3435095" y="1828800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172719" y="0"/>
                  </a:moveTo>
                  <a:lnTo>
                    <a:pt x="118109" y="5969"/>
                  </a:lnTo>
                  <a:lnTo>
                    <a:pt x="70738" y="22478"/>
                  </a:lnTo>
                  <a:lnTo>
                    <a:pt x="33274" y="47751"/>
                  </a:lnTo>
                  <a:lnTo>
                    <a:pt x="8762" y="79628"/>
                  </a:lnTo>
                  <a:lnTo>
                    <a:pt x="0" y="116459"/>
                  </a:lnTo>
                  <a:lnTo>
                    <a:pt x="8762" y="153288"/>
                  </a:lnTo>
                  <a:lnTo>
                    <a:pt x="33274" y="185292"/>
                  </a:lnTo>
                  <a:lnTo>
                    <a:pt x="70738" y="210565"/>
                  </a:lnTo>
                  <a:lnTo>
                    <a:pt x="118109" y="227075"/>
                  </a:lnTo>
                  <a:lnTo>
                    <a:pt x="172719" y="232917"/>
                  </a:lnTo>
                  <a:lnTo>
                    <a:pt x="227329" y="227075"/>
                  </a:lnTo>
                  <a:lnTo>
                    <a:pt x="274827" y="210565"/>
                  </a:lnTo>
                  <a:lnTo>
                    <a:pt x="312165" y="185292"/>
                  </a:lnTo>
                  <a:lnTo>
                    <a:pt x="336676" y="153288"/>
                  </a:lnTo>
                  <a:lnTo>
                    <a:pt x="345566" y="116459"/>
                  </a:lnTo>
                  <a:lnTo>
                    <a:pt x="336676" y="79628"/>
                  </a:lnTo>
                  <a:lnTo>
                    <a:pt x="312165" y="47751"/>
                  </a:lnTo>
                  <a:lnTo>
                    <a:pt x="274827" y="22478"/>
                  </a:lnTo>
                  <a:lnTo>
                    <a:pt x="227329" y="5969"/>
                  </a:lnTo>
                  <a:lnTo>
                    <a:pt x="172719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8">
              <a:extLst>
                <a:ext uri="{FF2B5EF4-FFF2-40B4-BE49-F238E27FC236}">
                  <a16:creationId xmlns:a16="http://schemas.microsoft.com/office/drawing/2014/main" id="{BB709339-0324-D16C-6013-DE0BA5A5C2BC}"/>
                </a:ext>
              </a:extLst>
            </p:cNvPr>
            <p:cNvSpPr/>
            <p:nvPr/>
          </p:nvSpPr>
          <p:spPr>
            <a:xfrm>
              <a:off x="3435857" y="1829562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345566" y="116459"/>
                  </a:moveTo>
                  <a:lnTo>
                    <a:pt x="312165" y="185292"/>
                  </a:lnTo>
                  <a:lnTo>
                    <a:pt x="274827" y="210565"/>
                  </a:lnTo>
                  <a:lnTo>
                    <a:pt x="227329" y="227075"/>
                  </a:lnTo>
                  <a:lnTo>
                    <a:pt x="172719" y="232917"/>
                  </a:lnTo>
                  <a:lnTo>
                    <a:pt x="118109" y="227075"/>
                  </a:lnTo>
                  <a:lnTo>
                    <a:pt x="70738" y="210565"/>
                  </a:lnTo>
                  <a:lnTo>
                    <a:pt x="33274" y="185292"/>
                  </a:lnTo>
                  <a:lnTo>
                    <a:pt x="8762" y="153288"/>
                  </a:lnTo>
                  <a:lnTo>
                    <a:pt x="0" y="116459"/>
                  </a:lnTo>
                  <a:lnTo>
                    <a:pt x="8762" y="79628"/>
                  </a:lnTo>
                  <a:lnTo>
                    <a:pt x="33274" y="47751"/>
                  </a:lnTo>
                  <a:lnTo>
                    <a:pt x="70738" y="22478"/>
                  </a:lnTo>
                  <a:lnTo>
                    <a:pt x="118109" y="5968"/>
                  </a:lnTo>
                  <a:lnTo>
                    <a:pt x="172719" y="0"/>
                  </a:lnTo>
                  <a:lnTo>
                    <a:pt x="227329" y="5968"/>
                  </a:lnTo>
                  <a:lnTo>
                    <a:pt x="274827" y="22478"/>
                  </a:lnTo>
                  <a:lnTo>
                    <a:pt x="312165" y="47751"/>
                  </a:lnTo>
                  <a:lnTo>
                    <a:pt x="336676" y="79628"/>
                  </a:lnTo>
                  <a:lnTo>
                    <a:pt x="345566" y="116459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9">
              <a:extLst>
                <a:ext uri="{FF2B5EF4-FFF2-40B4-BE49-F238E27FC236}">
                  <a16:creationId xmlns:a16="http://schemas.microsoft.com/office/drawing/2014/main" id="{CA1B5777-8498-7F3A-2B3D-D9E55984123A}"/>
                </a:ext>
              </a:extLst>
            </p:cNvPr>
            <p:cNvSpPr/>
            <p:nvPr/>
          </p:nvSpPr>
          <p:spPr>
            <a:xfrm>
              <a:off x="3828287" y="1828800"/>
              <a:ext cx="347345" cy="233045"/>
            </a:xfrm>
            <a:custGeom>
              <a:avLst/>
              <a:gdLst/>
              <a:ahLst/>
              <a:cxnLst/>
              <a:rect l="l" t="t" r="r" b="b"/>
              <a:pathLst>
                <a:path w="347345" h="233044">
                  <a:moveTo>
                    <a:pt x="173482" y="0"/>
                  </a:moveTo>
                  <a:lnTo>
                    <a:pt x="118745" y="5969"/>
                  </a:lnTo>
                  <a:lnTo>
                    <a:pt x="70992" y="22478"/>
                  </a:lnTo>
                  <a:lnTo>
                    <a:pt x="33527" y="47751"/>
                  </a:lnTo>
                  <a:lnTo>
                    <a:pt x="8889" y="79628"/>
                  </a:lnTo>
                  <a:lnTo>
                    <a:pt x="0" y="116459"/>
                  </a:lnTo>
                  <a:lnTo>
                    <a:pt x="8889" y="153288"/>
                  </a:lnTo>
                  <a:lnTo>
                    <a:pt x="33527" y="185292"/>
                  </a:lnTo>
                  <a:lnTo>
                    <a:pt x="70992" y="210565"/>
                  </a:lnTo>
                  <a:lnTo>
                    <a:pt x="118745" y="227075"/>
                  </a:lnTo>
                  <a:lnTo>
                    <a:pt x="173482" y="232917"/>
                  </a:lnTo>
                  <a:lnTo>
                    <a:pt x="228346" y="227075"/>
                  </a:lnTo>
                  <a:lnTo>
                    <a:pt x="275971" y="210565"/>
                  </a:lnTo>
                  <a:lnTo>
                    <a:pt x="313563" y="185292"/>
                  </a:lnTo>
                  <a:lnTo>
                    <a:pt x="338200" y="153288"/>
                  </a:lnTo>
                  <a:lnTo>
                    <a:pt x="347090" y="116459"/>
                  </a:lnTo>
                  <a:lnTo>
                    <a:pt x="338200" y="79628"/>
                  </a:lnTo>
                  <a:lnTo>
                    <a:pt x="313563" y="47751"/>
                  </a:lnTo>
                  <a:lnTo>
                    <a:pt x="275971" y="22478"/>
                  </a:lnTo>
                  <a:lnTo>
                    <a:pt x="228346" y="5969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0">
              <a:extLst>
                <a:ext uri="{FF2B5EF4-FFF2-40B4-BE49-F238E27FC236}">
                  <a16:creationId xmlns:a16="http://schemas.microsoft.com/office/drawing/2014/main" id="{2BC8C7D6-3EBD-E1C1-D8CF-623CF8E2AC73}"/>
                </a:ext>
              </a:extLst>
            </p:cNvPr>
            <p:cNvSpPr/>
            <p:nvPr/>
          </p:nvSpPr>
          <p:spPr>
            <a:xfrm>
              <a:off x="3828287" y="1828800"/>
              <a:ext cx="347345" cy="233045"/>
            </a:xfrm>
            <a:custGeom>
              <a:avLst/>
              <a:gdLst/>
              <a:ahLst/>
              <a:cxnLst/>
              <a:rect l="l" t="t" r="r" b="b"/>
              <a:pathLst>
                <a:path w="347345" h="233044">
                  <a:moveTo>
                    <a:pt x="347090" y="116459"/>
                  </a:moveTo>
                  <a:lnTo>
                    <a:pt x="313563" y="185292"/>
                  </a:lnTo>
                  <a:lnTo>
                    <a:pt x="275971" y="210565"/>
                  </a:lnTo>
                  <a:lnTo>
                    <a:pt x="228346" y="227075"/>
                  </a:lnTo>
                  <a:lnTo>
                    <a:pt x="173482" y="232917"/>
                  </a:lnTo>
                  <a:lnTo>
                    <a:pt x="118745" y="227075"/>
                  </a:lnTo>
                  <a:lnTo>
                    <a:pt x="70992" y="210565"/>
                  </a:lnTo>
                  <a:lnTo>
                    <a:pt x="33527" y="185292"/>
                  </a:lnTo>
                  <a:lnTo>
                    <a:pt x="8889" y="153288"/>
                  </a:lnTo>
                  <a:lnTo>
                    <a:pt x="0" y="116459"/>
                  </a:lnTo>
                  <a:lnTo>
                    <a:pt x="8889" y="79628"/>
                  </a:lnTo>
                  <a:lnTo>
                    <a:pt x="33527" y="47751"/>
                  </a:lnTo>
                  <a:lnTo>
                    <a:pt x="70992" y="22478"/>
                  </a:lnTo>
                  <a:lnTo>
                    <a:pt x="118745" y="5969"/>
                  </a:lnTo>
                  <a:lnTo>
                    <a:pt x="173482" y="0"/>
                  </a:lnTo>
                  <a:lnTo>
                    <a:pt x="228346" y="5969"/>
                  </a:lnTo>
                  <a:lnTo>
                    <a:pt x="275971" y="22478"/>
                  </a:lnTo>
                  <a:lnTo>
                    <a:pt x="313563" y="47751"/>
                  </a:lnTo>
                  <a:lnTo>
                    <a:pt x="338200" y="79628"/>
                  </a:lnTo>
                  <a:lnTo>
                    <a:pt x="347090" y="116459"/>
                  </a:lnTo>
                  <a:close/>
                </a:path>
              </a:pathLst>
            </a:custGeom>
            <a:ln w="3808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1">
              <a:extLst>
                <a:ext uri="{FF2B5EF4-FFF2-40B4-BE49-F238E27FC236}">
                  <a16:creationId xmlns:a16="http://schemas.microsoft.com/office/drawing/2014/main" id="{046C58D8-8DAF-3B7C-3C83-720746C7CE06}"/>
                </a:ext>
              </a:extLst>
            </p:cNvPr>
            <p:cNvSpPr/>
            <p:nvPr/>
          </p:nvSpPr>
          <p:spPr>
            <a:xfrm>
              <a:off x="4210811" y="1828800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172720" y="0"/>
                  </a:moveTo>
                  <a:lnTo>
                    <a:pt x="118110" y="5969"/>
                  </a:lnTo>
                  <a:lnTo>
                    <a:pt x="70738" y="22478"/>
                  </a:lnTo>
                  <a:lnTo>
                    <a:pt x="33274" y="47751"/>
                  </a:lnTo>
                  <a:lnTo>
                    <a:pt x="8762" y="79628"/>
                  </a:lnTo>
                  <a:lnTo>
                    <a:pt x="0" y="116459"/>
                  </a:lnTo>
                  <a:lnTo>
                    <a:pt x="8762" y="153288"/>
                  </a:lnTo>
                  <a:lnTo>
                    <a:pt x="33274" y="185292"/>
                  </a:lnTo>
                  <a:lnTo>
                    <a:pt x="70738" y="210565"/>
                  </a:lnTo>
                  <a:lnTo>
                    <a:pt x="118110" y="227075"/>
                  </a:lnTo>
                  <a:lnTo>
                    <a:pt x="172720" y="232917"/>
                  </a:lnTo>
                  <a:lnTo>
                    <a:pt x="227329" y="227075"/>
                  </a:lnTo>
                  <a:lnTo>
                    <a:pt x="274827" y="210565"/>
                  </a:lnTo>
                  <a:lnTo>
                    <a:pt x="312165" y="185292"/>
                  </a:lnTo>
                  <a:lnTo>
                    <a:pt x="336676" y="153288"/>
                  </a:lnTo>
                  <a:lnTo>
                    <a:pt x="345566" y="116459"/>
                  </a:lnTo>
                  <a:lnTo>
                    <a:pt x="336676" y="79628"/>
                  </a:lnTo>
                  <a:lnTo>
                    <a:pt x="312165" y="47751"/>
                  </a:lnTo>
                  <a:lnTo>
                    <a:pt x="274827" y="22478"/>
                  </a:lnTo>
                  <a:lnTo>
                    <a:pt x="227329" y="5969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2">
              <a:extLst>
                <a:ext uri="{FF2B5EF4-FFF2-40B4-BE49-F238E27FC236}">
                  <a16:creationId xmlns:a16="http://schemas.microsoft.com/office/drawing/2014/main" id="{8B339963-2978-0E07-9039-8E07DCDDD520}"/>
                </a:ext>
              </a:extLst>
            </p:cNvPr>
            <p:cNvSpPr/>
            <p:nvPr/>
          </p:nvSpPr>
          <p:spPr>
            <a:xfrm>
              <a:off x="4211573" y="1829562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345566" y="116459"/>
                  </a:moveTo>
                  <a:lnTo>
                    <a:pt x="312165" y="185292"/>
                  </a:lnTo>
                  <a:lnTo>
                    <a:pt x="274827" y="210565"/>
                  </a:lnTo>
                  <a:lnTo>
                    <a:pt x="227329" y="227075"/>
                  </a:lnTo>
                  <a:lnTo>
                    <a:pt x="172720" y="232917"/>
                  </a:lnTo>
                  <a:lnTo>
                    <a:pt x="118110" y="227075"/>
                  </a:lnTo>
                  <a:lnTo>
                    <a:pt x="70738" y="210565"/>
                  </a:lnTo>
                  <a:lnTo>
                    <a:pt x="33274" y="185292"/>
                  </a:lnTo>
                  <a:lnTo>
                    <a:pt x="8762" y="153288"/>
                  </a:lnTo>
                  <a:lnTo>
                    <a:pt x="0" y="116459"/>
                  </a:lnTo>
                  <a:lnTo>
                    <a:pt x="8762" y="79628"/>
                  </a:lnTo>
                  <a:lnTo>
                    <a:pt x="33274" y="47751"/>
                  </a:lnTo>
                  <a:lnTo>
                    <a:pt x="70738" y="22478"/>
                  </a:lnTo>
                  <a:lnTo>
                    <a:pt x="118110" y="5968"/>
                  </a:lnTo>
                  <a:lnTo>
                    <a:pt x="172720" y="0"/>
                  </a:lnTo>
                  <a:lnTo>
                    <a:pt x="227329" y="5968"/>
                  </a:lnTo>
                  <a:lnTo>
                    <a:pt x="274827" y="22478"/>
                  </a:lnTo>
                  <a:lnTo>
                    <a:pt x="312165" y="47751"/>
                  </a:lnTo>
                  <a:lnTo>
                    <a:pt x="336676" y="79628"/>
                  </a:lnTo>
                  <a:lnTo>
                    <a:pt x="345566" y="116459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3">
              <a:extLst>
                <a:ext uri="{FF2B5EF4-FFF2-40B4-BE49-F238E27FC236}">
                  <a16:creationId xmlns:a16="http://schemas.microsoft.com/office/drawing/2014/main" id="{8CB24514-41C2-29FE-F4F6-DFDF8A564230}"/>
                </a:ext>
              </a:extLst>
            </p:cNvPr>
            <p:cNvSpPr/>
            <p:nvPr/>
          </p:nvSpPr>
          <p:spPr>
            <a:xfrm>
              <a:off x="4605527" y="1828800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172720" y="0"/>
                  </a:moveTo>
                  <a:lnTo>
                    <a:pt x="118110" y="5969"/>
                  </a:lnTo>
                  <a:lnTo>
                    <a:pt x="70738" y="22478"/>
                  </a:lnTo>
                  <a:lnTo>
                    <a:pt x="33274" y="47751"/>
                  </a:lnTo>
                  <a:lnTo>
                    <a:pt x="8762" y="79628"/>
                  </a:lnTo>
                  <a:lnTo>
                    <a:pt x="0" y="116459"/>
                  </a:lnTo>
                  <a:lnTo>
                    <a:pt x="8762" y="153288"/>
                  </a:lnTo>
                  <a:lnTo>
                    <a:pt x="33274" y="185292"/>
                  </a:lnTo>
                  <a:lnTo>
                    <a:pt x="70738" y="210565"/>
                  </a:lnTo>
                  <a:lnTo>
                    <a:pt x="118110" y="227075"/>
                  </a:lnTo>
                  <a:lnTo>
                    <a:pt x="172720" y="232917"/>
                  </a:lnTo>
                  <a:lnTo>
                    <a:pt x="227330" y="227075"/>
                  </a:lnTo>
                  <a:lnTo>
                    <a:pt x="274827" y="210565"/>
                  </a:lnTo>
                  <a:lnTo>
                    <a:pt x="312166" y="185292"/>
                  </a:lnTo>
                  <a:lnTo>
                    <a:pt x="336676" y="153288"/>
                  </a:lnTo>
                  <a:lnTo>
                    <a:pt x="345567" y="116459"/>
                  </a:lnTo>
                  <a:lnTo>
                    <a:pt x="336676" y="79628"/>
                  </a:lnTo>
                  <a:lnTo>
                    <a:pt x="312166" y="47751"/>
                  </a:lnTo>
                  <a:lnTo>
                    <a:pt x="274827" y="22478"/>
                  </a:lnTo>
                  <a:lnTo>
                    <a:pt x="227330" y="5969"/>
                  </a:lnTo>
                  <a:lnTo>
                    <a:pt x="17272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4">
              <a:extLst>
                <a:ext uri="{FF2B5EF4-FFF2-40B4-BE49-F238E27FC236}">
                  <a16:creationId xmlns:a16="http://schemas.microsoft.com/office/drawing/2014/main" id="{56C7C58D-7095-9AE6-3279-B87515DB7DED}"/>
                </a:ext>
              </a:extLst>
            </p:cNvPr>
            <p:cNvSpPr/>
            <p:nvPr/>
          </p:nvSpPr>
          <p:spPr>
            <a:xfrm>
              <a:off x="4606289" y="1829562"/>
              <a:ext cx="346075" cy="233045"/>
            </a:xfrm>
            <a:custGeom>
              <a:avLst/>
              <a:gdLst/>
              <a:ahLst/>
              <a:cxnLst/>
              <a:rect l="l" t="t" r="r" b="b"/>
              <a:pathLst>
                <a:path w="346075" h="233044">
                  <a:moveTo>
                    <a:pt x="345567" y="116459"/>
                  </a:moveTo>
                  <a:lnTo>
                    <a:pt x="312165" y="185292"/>
                  </a:lnTo>
                  <a:lnTo>
                    <a:pt x="274827" y="210565"/>
                  </a:lnTo>
                  <a:lnTo>
                    <a:pt x="227330" y="227075"/>
                  </a:lnTo>
                  <a:lnTo>
                    <a:pt x="172720" y="232917"/>
                  </a:lnTo>
                  <a:lnTo>
                    <a:pt x="118110" y="227075"/>
                  </a:lnTo>
                  <a:lnTo>
                    <a:pt x="70738" y="210565"/>
                  </a:lnTo>
                  <a:lnTo>
                    <a:pt x="33274" y="185292"/>
                  </a:lnTo>
                  <a:lnTo>
                    <a:pt x="8762" y="153288"/>
                  </a:lnTo>
                  <a:lnTo>
                    <a:pt x="0" y="116459"/>
                  </a:lnTo>
                  <a:lnTo>
                    <a:pt x="8762" y="79628"/>
                  </a:lnTo>
                  <a:lnTo>
                    <a:pt x="33274" y="47751"/>
                  </a:lnTo>
                  <a:lnTo>
                    <a:pt x="70738" y="22478"/>
                  </a:lnTo>
                  <a:lnTo>
                    <a:pt x="118110" y="5968"/>
                  </a:lnTo>
                  <a:lnTo>
                    <a:pt x="172720" y="0"/>
                  </a:lnTo>
                  <a:lnTo>
                    <a:pt x="227330" y="5968"/>
                  </a:lnTo>
                  <a:lnTo>
                    <a:pt x="274827" y="22478"/>
                  </a:lnTo>
                  <a:lnTo>
                    <a:pt x="312165" y="47751"/>
                  </a:lnTo>
                  <a:lnTo>
                    <a:pt x="336676" y="79628"/>
                  </a:lnTo>
                  <a:lnTo>
                    <a:pt x="345567" y="116459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5">
              <a:extLst>
                <a:ext uri="{FF2B5EF4-FFF2-40B4-BE49-F238E27FC236}">
                  <a16:creationId xmlns:a16="http://schemas.microsoft.com/office/drawing/2014/main" id="{B0131724-63BD-10AD-D888-5FF6B47C1745}"/>
                </a:ext>
              </a:extLst>
            </p:cNvPr>
            <p:cNvSpPr/>
            <p:nvPr/>
          </p:nvSpPr>
          <p:spPr>
            <a:xfrm>
              <a:off x="5416295" y="1828800"/>
              <a:ext cx="347345" cy="233045"/>
            </a:xfrm>
            <a:custGeom>
              <a:avLst/>
              <a:gdLst/>
              <a:ahLst/>
              <a:cxnLst/>
              <a:rect l="l" t="t" r="r" b="b"/>
              <a:pathLst>
                <a:path w="347345" h="233044">
                  <a:moveTo>
                    <a:pt x="173481" y="0"/>
                  </a:moveTo>
                  <a:lnTo>
                    <a:pt x="118744" y="5969"/>
                  </a:lnTo>
                  <a:lnTo>
                    <a:pt x="70992" y="22478"/>
                  </a:lnTo>
                  <a:lnTo>
                    <a:pt x="33527" y="47751"/>
                  </a:lnTo>
                  <a:lnTo>
                    <a:pt x="8889" y="79628"/>
                  </a:lnTo>
                  <a:lnTo>
                    <a:pt x="0" y="116459"/>
                  </a:lnTo>
                  <a:lnTo>
                    <a:pt x="8889" y="153288"/>
                  </a:lnTo>
                  <a:lnTo>
                    <a:pt x="33527" y="185292"/>
                  </a:lnTo>
                  <a:lnTo>
                    <a:pt x="70992" y="210565"/>
                  </a:lnTo>
                  <a:lnTo>
                    <a:pt x="118744" y="227075"/>
                  </a:lnTo>
                  <a:lnTo>
                    <a:pt x="173481" y="232917"/>
                  </a:lnTo>
                  <a:lnTo>
                    <a:pt x="228345" y="227075"/>
                  </a:lnTo>
                  <a:lnTo>
                    <a:pt x="275970" y="210565"/>
                  </a:lnTo>
                  <a:lnTo>
                    <a:pt x="313563" y="185292"/>
                  </a:lnTo>
                  <a:lnTo>
                    <a:pt x="338200" y="153288"/>
                  </a:lnTo>
                  <a:lnTo>
                    <a:pt x="347090" y="116459"/>
                  </a:lnTo>
                  <a:lnTo>
                    <a:pt x="338200" y="79628"/>
                  </a:lnTo>
                  <a:lnTo>
                    <a:pt x="313563" y="47751"/>
                  </a:lnTo>
                  <a:lnTo>
                    <a:pt x="275970" y="22478"/>
                  </a:lnTo>
                  <a:lnTo>
                    <a:pt x="228345" y="5969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6">
              <a:extLst>
                <a:ext uri="{FF2B5EF4-FFF2-40B4-BE49-F238E27FC236}">
                  <a16:creationId xmlns:a16="http://schemas.microsoft.com/office/drawing/2014/main" id="{276D009D-2FEC-3EC9-C42C-757F601EFDC6}"/>
                </a:ext>
              </a:extLst>
            </p:cNvPr>
            <p:cNvSpPr/>
            <p:nvPr/>
          </p:nvSpPr>
          <p:spPr>
            <a:xfrm>
              <a:off x="5416295" y="1828800"/>
              <a:ext cx="347345" cy="233045"/>
            </a:xfrm>
            <a:custGeom>
              <a:avLst/>
              <a:gdLst/>
              <a:ahLst/>
              <a:cxnLst/>
              <a:rect l="l" t="t" r="r" b="b"/>
              <a:pathLst>
                <a:path w="347345" h="233044">
                  <a:moveTo>
                    <a:pt x="347090" y="116459"/>
                  </a:moveTo>
                  <a:lnTo>
                    <a:pt x="313563" y="185292"/>
                  </a:lnTo>
                  <a:lnTo>
                    <a:pt x="275970" y="210565"/>
                  </a:lnTo>
                  <a:lnTo>
                    <a:pt x="228345" y="227075"/>
                  </a:lnTo>
                  <a:lnTo>
                    <a:pt x="173481" y="232917"/>
                  </a:lnTo>
                  <a:lnTo>
                    <a:pt x="118744" y="227075"/>
                  </a:lnTo>
                  <a:lnTo>
                    <a:pt x="70992" y="210565"/>
                  </a:lnTo>
                  <a:lnTo>
                    <a:pt x="33527" y="185292"/>
                  </a:lnTo>
                  <a:lnTo>
                    <a:pt x="8889" y="153288"/>
                  </a:lnTo>
                  <a:lnTo>
                    <a:pt x="0" y="116459"/>
                  </a:lnTo>
                  <a:lnTo>
                    <a:pt x="8889" y="79628"/>
                  </a:lnTo>
                  <a:lnTo>
                    <a:pt x="33527" y="47751"/>
                  </a:lnTo>
                  <a:lnTo>
                    <a:pt x="70992" y="22478"/>
                  </a:lnTo>
                  <a:lnTo>
                    <a:pt x="118744" y="5969"/>
                  </a:lnTo>
                  <a:lnTo>
                    <a:pt x="173481" y="0"/>
                  </a:lnTo>
                  <a:lnTo>
                    <a:pt x="228345" y="5969"/>
                  </a:lnTo>
                  <a:lnTo>
                    <a:pt x="275970" y="22478"/>
                  </a:lnTo>
                  <a:lnTo>
                    <a:pt x="313563" y="47751"/>
                  </a:lnTo>
                  <a:lnTo>
                    <a:pt x="338200" y="79628"/>
                  </a:lnTo>
                  <a:lnTo>
                    <a:pt x="347090" y="116459"/>
                  </a:lnTo>
                  <a:close/>
                </a:path>
              </a:pathLst>
            </a:custGeom>
            <a:ln w="3808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7">
              <a:extLst>
                <a:ext uri="{FF2B5EF4-FFF2-40B4-BE49-F238E27FC236}">
                  <a16:creationId xmlns:a16="http://schemas.microsoft.com/office/drawing/2014/main" id="{28EFA1C2-220E-6197-5EE5-8F3D68554E4E}"/>
                </a:ext>
              </a:extLst>
            </p:cNvPr>
            <p:cNvSpPr/>
            <p:nvPr/>
          </p:nvSpPr>
          <p:spPr>
            <a:xfrm>
              <a:off x="5792723" y="1828800"/>
              <a:ext cx="384175" cy="233045"/>
            </a:xfrm>
            <a:custGeom>
              <a:avLst/>
              <a:gdLst/>
              <a:ahLst/>
              <a:cxnLst/>
              <a:rect l="l" t="t" r="r" b="b"/>
              <a:pathLst>
                <a:path w="384175" h="233044">
                  <a:moveTo>
                    <a:pt x="191770" y="0"/>
                  </a:moveTo>
                  <a:lnTo>
                    <a:pt x="131190" y="5969"/>
                  </a:lnTo>
                  <a:lnTo>
                    <a:pt x="78486" y="22478"/>
                  </a:lnTo>
                  <a:lnTo>
                    <a:pt x="36956" y="47751"/>
                  </a:lnTo>
                  <a:lnTo>
                    <a:pt x="9778" y="79628"/>
                  </a:lnTo>
                  <a:lnTo>
                    <a:pt x="0" y="116459"/>
                  </a:lnTo>
                  <a:lnTo>
                    <a:pt x="9778" y="153288"/>
                  </a:lnTo>
                  <a:lnTo>
                    <a:pt x="36956" y="185292"/>
                  </a:lnTo>
                  <a:lnTo>
                    <a:pt x="78486" y="210565"/>
                  </a:lnTo>
                  <a:lnTo>
                    <a:pt x="131190" y="227075"/>
                  </a:lnTo>
                  <a:lnTo>
                    <a:pt x="191770" y="232917"/>
                  </a:lnTo>
                  <a:lnTo>
                    <a:pt x="252475" y="227075"/>
                  </a:lnTo>
                  <a:lnTo>
                    <a:pt x="305180" y="210565"/>
                  </a:lnTo>
                  <a:lnTo>
                    <a:pt x="346710" y="185292"/>
                  </a:lnTo>
                  <a:lnTo>
                    <a:pt x="373888" y="153288"/>
                  </a:lnTo>
                  <a:lnTo>
                    <a:pt x="383666" y="116459"/>
                  </a:lnTo>
                  <a:lnTo>
                    <a:pt x="373888" y="79628"/>
                  </a:lnTo>
                  <a:lnTo>
                    <a:pt x="346710" y="47751"/>
                  </a:lnTo>
                  <a:lnTo>
                    <a:pt x="305180" y="22478"/>
                  </a:lnTo>
                  <a:lnTo>
                    <a:pt x="252475" y="5969"/>
                  </a:lnTo>
                  <a:lnTo>
                    <a:pt x="191770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68">
              <a:extLst>
                <a:ext uri="{FF2B5EF4-FFF2-40B4-BE49-F238E27FC236}">
                  <a16:creationId xmlns:a16="http://schemas.microsoft.com/office/drawing/2014/main" id="{8F1914A6-5789-2E1A-2A16-2D153A9352AD}"/>
                </a:ext>
              </a:extLst>
            </p:cNvPr>
            <p:cNvSpPr/>
            <p:nvPr/>
          </p:nvSpPr>
          <p:spPr>
            <a:xfrm>
              <a:off x="5793485" y="1829562"/>
              <a:ext cx="384175" cy="233045"/>
            </a:xfrm>
            <a:custGeom>
              <a:avLst/>
              <a:gdLst/>
              <a:ahLst/>
              <a:cxnLst/>
              <a:rect l="l" t="t" r="r" b="b"/>
              <a:pathLst>
                <a:path w="384175" h="233044">
                  <a:moveTo>
                    <a:pt x="383666" y="116459"/>
                  </a:moveTo>
                  <a:lnTo>
                    <a:pt x="346710" y="185292"/>
                  </a:lnTo>
                  <a:lnTo>
                    <a:pt x="305180" y="210565"/>
                  </a:lnTo>
                  <a:lnTo>
                    <a:pt x="252475" y="227075"/>
                  </a:lnTo>
                  <a:lnTo>
                    <a:pt x="191769" y="232917"/>
                  </a:lnTo>
                  <a:lnTo>
                    <a:pt x="131190" y="227075"/>
                  </a:lnTo>
                  <a:lnTo>
                    <a:pt x="78486" y="210565"/>
                  </a:lnTo>
                  <a:lnTo>
                    <a:pt x="36956" y="185292"/>
                  </a:lnTo>
                  <a:lnTo>
                    <a:pt x="9778" y="153288"/>
                  </a:lnTo>
                  <a:lnTo>
                    <a:pt x="0" y="116459"/>
                  </a:lnTo>
                  <a:lnTo>
                    <a:pt x="9778" y="79628"/>
                  </a:lnTo>
                  <a:lnTo>
                    <a:pt x="36956" y="47751"/>
                  </a:lnTo>
                  <a:lnTo>
                    <a:pt x="78486" y="22478"/>
                  </a:lnTo>
                  <a:lnTo>
                    <a:pt x="131190" y="5968"/>
                  </a:lnTo>
                  <a:lnTo>
                    <a:pt x="191769" y="0"/>
                  </a:lnTo>
                  <a:lnTo>
                    <a:pt x="252475" y="5968"/>
                  </a:lnTo>
                  <a:lnTo>
                    <a:pt x="305180" y="22478"/>
                  </a:lnTo>
                  <a:lnTo>
                    <a:pt x="346710" y="47751"/>
                  </a:lnTo>
                  <a:lnTo>
                    <a:pt x="373888" y="79628"/>
                  </a:lnTo>
                  <a:lnTo>
                    <a:pt x="383666" y="116459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69">
              <a:extLst>
                <a:ext uri="{FF2B5EF4-FFF2-40B4-BE49-F238E27FC236}">
                  <a16:creationId xmlns:a16="http://schemas.microsoft.com/office/drawing/2014/main" id="{D8B0B286-F567-E463-9061-4802C83CF4EA}"/>
                </a:ext>
              </a:extLst>
            </p:cNvPr>
            <p:cNvSpPr/>
            <p:nvPr/>
          </p:nvSpPr>
          <p:spPr>
            <a:xfrm>
              <a:off x="6193535" y="1828800"/>
              <a:ext cx="347980" cy="233045"/>
            </a:xfrm>
            <a:custGeom>
              <a:avLst/>
              <a:gdLst/>
              <a:ahLst/>
              <a:cxnLst/>
              <a:rect l="l" t="t" r="r" b="b"/>
              <a:pathLst>
                <a:path w="347979" h="233044">
                  <a:moveTo>
                    <a:pt x="173736" y="0"/>
                  </a:moveTo>
                  <a:lnTo>
                    <a:pt x="118872" y="5969"/>
                  </a:lnTo>
                  <a:lnTo>
                    <a:pt x="71119" y="22478"/>
                  </a:lnTo>
                  <a:lnTo>
                    <a:pt x="33527" y="47751"/>
                  </a:lnTo>
                  <a:lnTo>
                    <a:pt x="8889" y="79628"/>
                  </a:lnTo>
                  <a:lnTo>
                    <a:pt x="0" y="116459"/>
                  </a:lnTo>
                  <a:lnTo>
                    <a:pt x="8889" y="153288"/>
                  </a:lnTo>
                  <a:lnTo>
                    <a:pt x="33527" y="185292"/>
                  </a:lnTo>
                  <a:lnTo>
                    <a:pt x="71119" y="210565"/>
                  </a:lnTo>
                  <a:lnTo>
                    <a:pt x="118872" y="227075"/>
                  </a:lnTo>
                  <a:lnTo>
                    <a:pt x="173736" y="232917"/>
                  </a:lnTo>
                  <a:lnTo>
                    <a:pt x="228600" y="227075"/>
                  </a:lnTo>
                  <a:lnTo>
                    <a:pt x="276351" y="210565"/>
                  </a:lnTo>
                  <a:lnTo>
                    <a:pt x="313943" y="185292"/>
                  </a:lnTo>
                  <a:lnTo>
                    <a:pt x="338582" y="153288"/>
                  </a:lnTo>
                  <a:lnTo>
                    <a:pt x="347471" y="116459"/>
                  </a:lnTo>
                  <a:lnTo>
                    <a:pt x="338582" y="79628"/>
                  </a:lnTo>
                  <a:lnTo>
                    <a:pt x="313943" y="47751"/>
                  </a:lnTo>
                  <a:lnTo>
                    <a:pt x="276351" y="22478"/>
                  </a:lnTo>
                  <a:lnTo>
                    <a:pt x="228600" y="5969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0">
              <a:extLst>
                <a:ext uri="{FF2B5EF4-FFF2-40B4-BE49-F238E27FC236}">
                  <a16:creationId xmlns:a16="http://schemas.microsoft.com/office/drawing/2014/main" id="{9659ABDB-D909-FDA0-699E-BA4B4117E799}"/>
                </a:ext>
              </a:extLst>
            </p:cNvPr>
            <p:cNvSpPr/>
            <p:nvPr/>
          </p:nvSpPr>
          <p:spPr>
            <a:xfrm>
              <a:off x="6194297" y="1829562"/>
              <a:ext cx="347980" cy="233045"/>
            </a:xfrm>
            <a:custGeom>
              <a:avLst/>
              <a:gdLst/>
              <a:ahLst/>
              <a:cxnLst/>
              <a:rect l="l" t="t" r="r" b="b"/>
              <a:pathLst>
                <a:path w="347979" h="233044">
                  <a:moveTo>
                    <a:pt x="347472" y="116459"/>
                  </a:moveTo>
                  <a:lnTo>
                    <a:pt x="313944" y="185292"/>
                  </a:lnTo>
                  <a:lnTo>
                    <a:pt x="276351" y="210565"/>
                  </a:lnTo>
                  <a:lnTo>
                    <a:pt x="228600" y="227075"/>
                  </a:lnTo>
                  <a:lnTo>
                    <a:pt x="173736" y="232917"/>
                  </a:lnTo>
                  <a:lnTo>
                    <a:pt x="118872" y="227075"/>
                  </a:lnTo>
                  <a:lnTo>
                    <a:pt x="71119" y="210565"/>
                  </a:lnTo>
                  <a:lnTo>
                    <a:pt x="33527" y="185292"/>
                  </a:lnTo>
                  <a:lnTo>
                    <a:pt x="8889" y="153288"/>
                  </a:lnTo>
                  <a:lnTo>
                    <a:pt x="0" y="116459"/>
                  </a:lnTo>
                  <a:lnTo>
                    <a:pt x="8889" y="79628"/>
                  </a:lnTo>
                  <a:lnTo>
                    <a:pt x="33527" y="47751"/>
                  </a:lnTo>
                  <a:lnTo>
                    <a:pt x="71119" y="22478"/>
                  </a:lnTo>
                  <a:lnTo>
                    <a:pt x="118872" y="5968"/>
                  </a:lnTo>
                  <a:lnTo>
                    <a:pt x="173736" y="0"/>
                  </a:lnTo>
                  <a:lnTo>
                    <a:pt x="228600" y="5968"/>
                  </a:lnTo>
                  <a:lnTo>
                    <a:pt x="276351" y="22478"/>
                  </a:lnTo>
                  <a:lnTo>
                    <a:pt x="313944" y="47751"/>
                  </a:lnTo>
                  <a:lnTo>
                    <a:pt x="338581" y="79628"/>
                  </a:lnTo>
                  <a:lnTo>
                    <a:pt x="347472" y="116459"/>
                  </a:lnTo>
                  <a:close/>
                </a:path>
              </a:pathLst>
            </a:custGeom>
            <a:ln w="3810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1">
              <a:extLst>
                <a:ext uri="{FF2B5EF4-FFF2-40B4-BE49-F238E27FC236}">
                  <a16:creationId xmlns:a16="http://schemas.microsoft.com/office/drawing/2014/main" id="{F2E75D47-C4E6-F34D-C988-330EE734CF1C}"/>
                </a:ext>
              </a:extLst>
            </p:cNvPr>
            <p:cNvSpPr/>
            <p:nvPr/>
          </p:nvSpPr>
          <p:spPr>
            <a:xfrm>
              <a:off x="4974335" y="1828800"/>
              <a:ext cx="396240" cy="233045"/>
            </a:xfrm>
            <a:custGeom>
              <a:avLst/>
              <a:gdLst/>
              <a:ahLst/>
              <a:cxnLst/>
              <a:rect l="l" t="t" r="r" b="b"/>
              <a:pathLst>
                <a:path w="396239" h="233044">
                  <a:moveTo>
                    <a:pt x="197865" y="0"/>
                  </a:moveTo>
                  <a:lnTo>
                    <a:pt x="135381" y="5969"/>
                  </a:lnTo>
                  <a:lnTo>
                    <a:pt x="81025" y="22478"/>
                  </a:lnTo>
                  <a:lnTo>
                    <a:pt x="38226" y="47751"/>
                  </a:lnTo>
                  <a:lnTo>
                    <a:pt x="10033" y="79628"/>
                  </a:lnTo>
                  <a:lnTo>
                    <a:pt x="0" y="116459"/>
                  </a:lnTo>
                  <a:lnTo>
                    <a:pt x="10033" y="153288"/>
                  </a:lnTo>
                  <a:lnTo>
                    <a:pt x="38226" y="185292"/>
                  </a:lnTo>
                  <a:lnTo>
                    <a:pt x="81025" y="210565"/>
                  </a:lnTo>
                  <a:lnTo>
                    <a:pt x="135381" y="227075"/>
                  </a:lnTo>
                  <a:lnTo>
                    <a:pt x="197865" y="232917"/>
                  </a:lnTo>
                  <a:lnTo>
                    <a:pt x="260350" y="227075"/>
                  </a:lnTo>
                  <a:lnTo>
                    <a:pt x="314705" y="210565"/>
                  </a:lnTo>
                  <a:lnTo>
                    <a:pt x="357504" y="185292"/>
                  </a:lnTo>
                  <a:lnTo>
                    <a:pt x="385699" y="153288"/>
                  </a:lnTo>
                  <a:lnTo>
                    <a:pt x="395731" y="116459"/>
                  </a:lnTo>
                  <a:lnTo>
                    <a:pt x="385699" y="79628"/>
                  </a:lnTo>
                  <a:lnTo>
                    <a:pt x="357504" y="47751"/>
                  </a:lnTo>
                  <a:lnTo>
                    <a:pt x="314705" y="22478"/>
                  </a:lnTo>
                  <a:lnTo>
                    <a:pt x="260350" y="5969"/>
                  </a:lnTo>
                  <a:lnTo>
                    <a:pt x="197865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2">
              <a:extLst>
                <a:ext uri="{FF2B5EF4-FFF2-40B4-BE49-F238E27FC236}">
                  <a16:creationId xmlns:a16="http://schemas.microsoft.com/office/drawing/2014/main" id="{6CF75B47-4F75-CF93-519D-605AC58049DD}"/>
                </a:ext>
              </a:extLst>
            </p:cNvPr>
            <p:cNvSpPr/>
            <p:nvPr/>
          </p:nvSpPr>
          <p:spPr>
            <a:xfrm>
              <a:off x="4975097" y="1829562"/>
              <a:ext cx="396240" cy="233045"/>
            </a:xfrm>
            <a:custGeom>
              <a:avLst/>
              <a:gdLst/>
              <a:ahLst/>
              <a:cxnLst/>
              <a:rect l="l" t="t" r="r" b="b"/>
              <a:pathLst>
                <a:path w="396239" h="233044">
                  <a:moveTo>
                    <a:pt x="395731" y="116459"/>
                  </a:moveTo>
                  <a:lnTo>
                    <a:pt x="385699" y="153288"/>
                  </a:lnTo>
                  <a:lnTo>
                    <a:pt x="357504" y="185292"/>
                  </a:lnTo>
                  <a:lnTo>
                    <a:pt x="314705" y="210565"/>
                  </a:lnTo>
                  <a:lnTo>
                    <a:pt x="260350" y="227075"/>
                  </a:lnTo>
                  <a:lnTo>
                    <a:pt x="197865" y="232917"/>
                  </a:lnTo>
                  <a:lnTo>
                    <a:pt x="135381" y="227075"/>
                  </a:lnTo>
                  <a:lnTo>
                    <a:pt x="81025" y="210565"/>
                  </a:lnTo>
                  <a:lnTo>
                    <a:pt x="38226" y="185292"/>
                  </a:lnTo>
                  <a:lnTo>
                    <a:pt x="10032" y="153288"/>
                  </a:lnTo>
                  <a:lnTo>
                    <a:pt x="0" y="116459"/>
                  </a:lnTo>
                  <a:lnTo>
                    <a:pt x="10032" y="79628"/>
                  </a:lnTo>
                  <a:lnTo>
                    <a:pt x="38226" y="47751"/>
                  </a:lnTo>
                  <a:lnTo>
                    <a:pt x="81025" y="22478"/>
                  </a:lnTo>
                  <a:lnTo>
                    <a:pt x="135381" y="5968"/>
                  </a:lnTo>
                  <a:lnTo>
                    <a:pt x="197865" y="0"/>
                  </a:lnTo>
                  <a:lnTo>
                    <a:pt x="260350" y="5968"/>
                  </a:lnTo>
                  <a:lnTo>
                    <a:pt x="314705" y="22478"/>
                  </a:lnTo>
                  <a:lnTo>
                    <a:pt x="357504" y="47751"/>
                  </a:lnTo>
                  <a:lnTo>
                    <a:pt x="385699" y="79628"/>
                  </a:lnTo>
                  <a:lnTo>
                    <a:pt x="395731" y="116459"/>
                  </a:lnTo>
                  <a:close/>
                </a:path>
              </a:pathLst>
            </a:custGeom>
            <a:ln w="3809">
              <a:solidFill>
                <a:srgbClr val="D1D2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3">
            <a:extLst>
              <a:ext uri="{FF2B5EF4-FFF2-40B4-BE49-F238E27FC236}">
                <a16:creationId xmlns:a16="http://schemas.microsoft.com/office/drawing/2014/main" id="{0DDF9ED9-63B7-F960-13C1-288423CBD9A8}"/>
              </a:ext>
            </a:extLst>
          </p:cNvPr>
          <p:cNvSpPr txBox="1"/>
          <p:nvPr/>
        </p:nvSpPr>
        <p:spPr>
          <a:xfrm>
            <a:off x="4553839" y="1100709"/>
            <a:ext cx="871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V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spc="-5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d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acc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on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s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spc="-25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2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g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spc="-145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az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8" name="object 74">
            <a:extLst>
              <a:ext uri="{FF2B5EF4-FFF2-40B4-BE49-F238E27FC236}">
                <a16:creationId xmlns:a16="http://schemas.microsoft.com/office/drawing/2014/main" id="{5B1CC8F8-2CEE-BBC2-C2BD-F65AF090F6E7}"/>
              </a:ext>
            </a:extLst>
          </p:cNvPr>
          <p:cNvSpPr txBox="1"/>
          <p:nvPr/>
        </p:nvSpPr>
        <p:spPr>
          <a:xfrm>
            <a:off x="3433317" y="1429892"/>
            <a:ext cx="551815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4305" marR="5080" indent="-142240">
              <a:lnSpc>
                <a:spcPts val="600"/>
              </a:lnSpc>
              <a:spcBef>
                <a:spcPts val="219"/>
              </a:spcBef>
            </a:pP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Mejorarlaestructura </a:t>
            </a:r>
            <a:r>
              <a:rPr sz="600" spc="-200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spc="-90" dirty="0">
                <a:solidFill>
                  <a:srgbClr val="221F1F"/>
                </a:solidFill>
                <a:latin typeface="Verdana"/>
                <a:cs typeface="Verdana"/>
              </a:rPr>
              <a:t>decostes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9" name="object 75">
            <a:extLst>
              <a:ext uri="{FF2B5EF4-FFF2-40B4-BE49-F238E27FC236}">
                <a16:creationId xmlns:a16="http://schemas.microsoft.com/office/drawing/2014/main" id="{5052C67F-E016-F71C-C01F-6D16226BA969}"/>
              </a:ext>
            </a:extLst>
          </p:cNvPr>
          <p:cNvSpPr txBox="1"/>
          <p:nvPr/>
        </p:nvSpPr>
        <p:spPr>
          <a:xfrm>
            <a:off x="3766692" y="3369690"/>
            <a:ext cx="4248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Capitalhumano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0" name="object 76">
            <a:extLst>
              <a:ext uri="{FF2B5EF4-FFF2-40B4-BE49-F238E27FC236}">
                <a16:creationId xmlns:a16="http://schemas.microsoft.com/office/drawing/2014/main" id="{A8D06FDD-0CAE-FA0A-D3C7-7A41CE1C85D5}"/>
              </a:ext>
            </a:extLst>
          </p:cNvPr>
          <p:cNvSpPr txBox="1"/>
          <p:nvPr/>
        </p:nvSpPr>
        <p:spPr>
          <a:xfrm>
            <a:off x="3807840" y="3496183"/>
            <a:ext cx="3346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ts val="660"/>
              </a:lnSpc>
              <a:spcBef>
                <a:spcPts val="100"/>
              </a:spcBef>
            </a:pP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Valores</a:t>
            </a:r>
            <a:endParaRPr sz="600">
              <a:latin typeface="Verdana"/>
              <a:cs typeface="Verdana"/>
            </a:endParaRPr>
          </a:p>
          <a:p>
            <a:pPr marR="5080" algn="ctr">
              <a:lnSpc>
                <a:spcPts val="660"/>
              </a:lnSpc>
              <a:tabLst>
                <a:tab pos="281305" algn="l"/>
              </a:tabLst>
            </a:pP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H	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1" name="object 77">
            <a:extLst>
              <a:ext uri="{FF2B5EF4-FFF2-40B4-BE49-F238E27FC236}">
                <a16:creationId xmlns:a16="http://schemas.microsoft.com/office/drawing/2014/main" id="{22551B6D-5ED0-3934-0F62-D0EAC40ACF02}"/>
              </a:ext>
            </a:extLst>
          </p:cNvPr>
          <p:cNvSpPr txBox="1"/>
          <p:nvPr/>
        </p:nvSpPr>
        <p:spPr>
          <a:xfrm>
            <a:off x="3826128" y="3648582"/>
            <a:ext cx="2940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onocimient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2" name="object 78">
            <a:extLst>
              <a:ext uri="{FF2B5EF4-FFF2-40B4-BE49-F238E27FC236}">
                <a16:creationId xmlns:a16="http://schemas.microsoft.com/office/drawing/2014/main" id="{4E4CB001-9D8F-AA91-2D1A-A24A0C8EE75D}"/>
              </a:ext>
            </a:extLst>
          </p:cNvPr>
          <p:cNvSpPr txBox="1"/>
          <p:nvPr/>
        </p:nvSpPr>
        <p:spPr>
          <a:xfrm>
            <a:off x="3786504" y="3572382"/>
            <a:ext cx="377825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 indent="66675">
              <a:lnSpc>
                <a:spcPts val="600"/>
              </a:lnSpc>
              <a:spcBef>
                <a:spcPts val="219"/>
              </a:spcBef>
              <a:tabLst>
                <a:tab pos="318135" algn="l"/>
              </a:tabLst>
            </a:pP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abilidade </a:t>
            </a:r>
            <a:r>
              <a:rPr sz="600" spc="-80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C	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3" name="object 79">
            <a:extLst>
              <a:ext uri="{FF2B5EF4-FFF2-40B4-BE49-F238E27FC236}">
                <a16:creationId xmlns:a16="http://schemas.microsoft.com/office/drawing/2014/main" id="{0D0FFD23-DA50-EDF6-20CC-911C10C18955}"/>
              </a:ext>
            </a:extLst>
          </p:cNvPr>
          <p:cNvSpPr txBox="1"/>
          <p:nvPr/>
        </p:nvSpPr>
        <p:spPr>
          <a:xfrm>
            <a:off x="4082034" y="2942336"/>
            <a:ext cx="64262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5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500" b="1" spc="-50" dirty="0">
                <a:solidFill>
                  <a:srgbClr val="221F1F"/>
                </a:solidFill>
                <a:latin typeface="Verdana"/>
                <a:cs typeface="Verdana"/>
              </a:rPr>
              <a:t>re</a:t>
            </a:r>
            <a:r>
              <a:rPr sz="500" b="1" spc="-45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50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500" b="1" spc="-55" dirty="0">
                <a:solidFill>
                  <a:srgbClr val="221F1F"/>
                </a:solidFill>
                <a:latin typeface="Verdana"/>
                <a:cs typeface="Verdana"/>
              </a:rPr>
              <a:t>d</a:t>
            </a:r>
            <a:r>
              <a:rPr sz="500" b="1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500" b="1" spc="-125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500" b="1" spc="-6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6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500" b="1" spc="-60" dirty="0">
                <a:solidFill>
                  <a:srgbClr val="221F1F"/>
                </a:solidFill>
                <a:latin typeface="Verdana"/>
                <a:cs typeface="Verdana"/>
              </a:rPr>
              <a:t>Ine</a:t>
            </a:r>
            <a:r>
              <a:rPr sz="500" b="1" spc="-7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6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500" b="1" spc="-7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500" b="1" spc="-70" dirty="0">
                <a:solidFill>
                  <a:srgbClr val="221F1F"/>
                </a:solidFill>
                <a:latin typeface="Verdana"/>
                <a:cs typeface="Verdana"/>
              </a:rPr>
              <a:t>ó</a:t>
            </a:r>
            <a:r>
              <a:rPr sz="500" b="1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84" name="object 80">
            <a:extLst>
              <a:ext uri="{FF2B5EF4-FFF2-40B4-BE49-F238E27FC236}">
                <a16:creationId xmlns:a16="http://schemas.microsoft.com/office/drawing/2014/main" id="{E5300BCB-7E73-9549-BA31-5E1C699659FC}"/>
              </a:ext>
            </a:extLst>
          </p:cNvPr>
          <p:cNvSpPr txBox="1"/>
          <p:nvPr/>
        </p:nvSpPr>
        <p:spPr>
          <a:xfrm>
            <a:off x="2871342" y="1289684"/>
            <a:ext cx="404495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19"/>
              </a:spcBef>
            </a:pP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rs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pe</a:t>
            </a:r>
            <a:r>
              <a:rPr sz="600" b="1" spc="-10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b="1" spc="-90" dirty="0">
                <a:solidFill>
                  <a:srgbClr val="221F1F"/>
                </a:solidFill>
                <a:latin typeface="Verdana"/>
                <a:cs typeface="Verdana"/>
              </a:rPr>
              <a:t>v</a:t>
            </a:r>
            <a:r>
              <a:rPr sz="600" b="1" dirty="0">
                <a:solidFill>
                  <a:srgbClr val="221F1F"/>
                </a:solidFill>
                <a:latin typeface="Verdana"/>
                <a:cs typeface="Verdana"/>
              </a:rPr>
              <a:t>a  </a:t>
            </a:r>
            <a:r>
              <a:rPr sz="600" b="1" spc="-90" dirty="0">
                <a:solidFill>
                  <a:srgbClr val="221F1F"/>
                </a:solidFill>
                <a:latin typeface="Verdana"/>
                <a:cs typeface="Verdana"/>
              </a:rPr>
              <a:t>financiera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5" name="object 81">
            <a:extLst>
              <a:ext uri="{FF2B5EF4-FFF2-40B4-BE49-F238E27FC236}">
                <a16:creationId xmlns:a16="http://schemas.microsoft.com/office/drawing/2014/main" id="{C547A1E0-5877-C448-BFAA-F99ECC0A6016}"/>
              </a:ext>
            </a:extLst>
          </p:cNvPr>
          <p:cNvSpPr txBox="1"/>
          <p:nvPr/>
        </p:nvSpPr>
        <p:spPr>
          <a:xfrm>
            <a:off x="2871342" y="3323335"/>
            <a:ext cx="404495" cy="2692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19"/>
              </a:spcBef>
            </a:pP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rs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pe</a:t>
            </a:r>
            <a:r>
              <a:rPr sz="600" b="1" spc="-10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b="1" spc="-95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b="1" spc="-100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b="1" spc="-90" dirty="0">
                <a:solidFill>
                  <a:srgbClr val="221F1F"/>
                </a:solidFill>
                <a:latin typeface="Verdana"/>
                <a:cs typeface="Verdana"/>
              </a:rPr>
              <a:t>v</a:t>
            </a:r>
            <a:r>
              <a:rPr sz="600" b="1" dirty="0">
                <a:solidFill>
                  <a:srgbClr val="221F1F"/>
                </a:solidFill>
                <a:latin typeface="Verdana"/>
                <a:cs typeface="Verdana"/>
              </a:rPr>
              <a:t>a  </a:t>
            </a:r>
            <a:r>
              <a:rPr sz="600" b="1" spc="-90" dirty="0">
                <a:solidFill>
                  <a:srgbClr val="221F1F"/>
                </a:solidFill>
                <a:latin typeface="Verdana"/>
                <a:cs typeface="Verdana"/>
              </a:rPr>
              <a:t>aprender </a:t>
            </a:r>
            <a:r>
              <a:rPr sz="600" b="1" spc="60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b="1" dirty="0">
                <a:solidFill>
                  <a:srgbClr val="221F1F"/>
                </a:solidFill>
                <a:latin typeface="Verdana"/>
                <a:cs typeface="Verdana"/>
              </a:rPr>
              <a:t>y</a:t>
            </a:r>
            <a:r>
              <a:rPr sz="600" b="1" spc="-155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b="1" spc="-114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b="1" spc="-110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b="1" spc="-114" dirty="0">
                <a:solidFill>
                  <a:srgbClr val="221F1F"/>
                </a:solidFill>
                <a:latin typeface="Verdana"/>
                <a:cs typeface="Verdana"/>
              </a:rPr>
              <a:t>ece</a:t>
            </a:r>
            <a:r>
              <a:rPr sz="600" b="1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6" name="object 82">
            <a:extLst>
              <a:ext uri="{FF2B5EF4-FFF2-40B4-BE49-F238E27FC236}">
                <a16:creationId xmlns:a16="http://schemas.microsoft.com/office/drawing/2014/main" id="{D18B8F6F-4A40-E796-2EA9-ADA06680F7B2}"/>
              </a:ext>
            </a:extLst>
          </p:cNvPr>
          <p:cNvSpPr txBox="1"/>
          <p:nvPr/>
        </p:nvSpPr>
        <p:spPr>
          <a:xfrm>
            <a:off x="5166105" y="2942336"/>
            <a:ext cx="6883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5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500" b="1" spc="-50" dirty="0">
                <a:solidFill>
                  <a:srgbClr val="221F1F"/>
                </a:solidFill>
                <a:latin typeface="Verdana"/>
                <a:cs typeface="Verdana"/>
              </a:rPr>
              <a:t>re</a:t>
            </a:r>
            <a:r>
              <a:rPr sz="500" b="1" spc="-45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50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500" b="1" spc="-55" dirty="0">
                <a:solidFill>
                  <a:srgbClr val="221F1F"/>
                </a:solidFill>
                <a:latin typeface="Verdana"/>
                <a:cs typeface="Verdana"/>
              </a:rPr>
              <a:t>d</a:t>
            </a:r>
            <a:r>
              <a:rPr sz="500" b="1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500" b="1" spc="-125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500" b="1" spc="-60" dirty="0">
                <a:solidFill>
                  <a:srgbClr val="221F1F"/>
                </a:solidFill>
                <a:latin typeface="Verdana"/>
                <a:cs typeface="Verdana"/>
              </a:rPr>
              <a:t>PreP</a:t>
            </a:r>
            <a:r>
              <a:rPr sz="500" b="1" spc="-7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7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500" b="1" spc="-7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500" b="1" spc="-6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500" b="1" spc="-7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500" b="1" spc="-70" dirty="0">
                <a:solidFill>
                  <a:srgbClr val="221F1F"/>
                </a:solidFill>
                <a:latin typeface="Verdana"/>
                <a:cs typeface="Verdana"/>
              </a:rPr>
              <a:t>ó</a:t>
            </a:r>
            <a:r>
              <a:rPr sz="500" b="1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87" name="object 83">
            <a:extLst>
              <a:ext uri="{FF2B5EF4-FFF2-40B4-BE49-F238E27FC236}">
                <a16:creationId xmlns:a16="http://schemas.microsoft.com/office/drawing/2014/main" id="{52453079-4112-2191-72BC-AD7A7A49448C}"/>
              </a:ext>
            </a:extLst>
          </p:cNvPr>
          <p:cNvSpPr txBox="1"/>
          <p:nvPr/>
        </p:nvSpPr>
        <p:spPr>
          <a:xfrm>
            <a:off x="4706365" y="3334638"/>
            <a:ext cx="520065" cy="278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810" marR="5080" indent="-131445">
              <a:lnSpc>
                <a:spcPct val="138300"/>
              </a:lnSpc>
              <a:spcBef>
                <a:spcPts val="100"/>
              </a:spcBef>
            </a:pP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ap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3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fo</a:t>
            </a:r>
            <a:r>
              <a:rPr sz="600" spc="-12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m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2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spc="-120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ó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n  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Sistemas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8" name="object 84">
            <a:extLst>
              <a:ext uri="{FF2B5EF4-FFF2-40B4-BE49-F238E27FC236}">
                <a16:creationId xmlns:a16="http://schemas.microsoft.com/office/drawing/2014/main" id="{6651A44B-66D2-7080-1A82-F9E085CB1DDC}"/>
              </a:ext>
            </a:extLst>
          </p:cNvPr>
          <p:cNvSpPr txBox="1"/>
          <p:nvPr/>
        </p:nvSpPr>
        <p:spPr>
          <a:xfrm>
            <a:off x="4782565" y="3572382"/>
            <a:ext cx="351155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 indent="89535">
              <a:lnSpc>
                <a:spcPts val="600"/>
              </a:lnSpc>
              <a:spcBef>
                <a:spcPts val="219"/>
              </a:spcBef>
              <a:tabLst>
                <a:tab pos="227965" algn="l"/>
              </a:tabLst>
            </a:pP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Redes 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 A</a:t>
            </a:r>
            <a:r>
              <a:rPr sz="600" spc="-15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ca</a:t>
            </a:r>
            <a:r>
              <a:rPr sz="600" spc="-1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spc="-450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spc="-1030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l	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ne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9" name="object 85">
            <a:extLst>
              <a:ext uri="{FF2B5EF4-FFF2-40B4-BE49-F238E27FC236}">
                <a16:creationId xmlns:a16="http://schemas.microsoft.com/office/drawing/2014/main" id="{FD7AD18E-DAC5-C34F-C8A2-A00BFBE36AD6}"/>
              </a:ext>
            </a:extLst>
          </p:cNvPr>
          <p:cNvSpPr txBox="1"/>
          <p:nvPr/>
        </p:nvSpPr>
        <p:spPr>
          <a:xfrm>
            <a:off x="5549772" y="3369690"/>
            <a:ext cx="86868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C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ap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40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spc="-130" dirty="0">
                <a:solidFill>
                  <a:srgbClr val="221F1F"/>
                </a:solidFill>
                <a:latin typeface="Verdana"/>
                <a:cs typeface="Verdana"/>
              </a:rPr>
              <a:t>Em</a:t>
            </a:r>
            <a:r>
              <a:rPr sz="600" spc="-135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spc="-140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30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spc="-135" dirty="0">
                <a:solidFill>
                  <a:srgbClr val="221F1F"/>
                </a:solidFill>
                <a:latin typeface="Verdana"/>
                <a:cs typeface="Verdana"/>
              </a:rPr>
              <a:t>s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">
              <a:latin typeface="Verdana"/>
              <a:cs typeface="Verdana"/>
            </a:endParaRPr>
          </a:p>
          <a:p>
            <a:pPr marR="5080" indent="34925">
              <a:lnSpc>
                <a:spcPts val="600"/>
              </a:lnSpc>
              <a:tabLst>
                <a:tab pos="387985" algn="l"/>
                <a:tab pos="485775" algn="l"/>
              </a:tabLst>
            </a:pP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Cultura		</a:t>
            </a:r>
            <a:r>
              <a:rPr sz="600" spc="-90" dirty="0">
                <a:solidFill>
                  <a:srgbClr val="221F1F"/>
                </a:solidFill>
                <a:latin typeface="Verdana"/>
                <a:cs typeface="Verdana"/>
              </a:rPr>
              <a:t>Alineación 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 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de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z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g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o	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T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aba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j</a:t>
            </a:r>
            <a:r>
              <a:rPr sz="600" spc="-45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spc="-130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spc="-20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eq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u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p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0" name="object 86">
            <a:extLst>
              <a:ext uri="{FF2B5EF4-FFF2-40B4-BE49-F238E27FC236}">
                <a16:creationId xmlns:a16="http://schemas.microsoft.com/office/drawing/2014/main" id="{9056D4ED-75A6-34A2-B598-05D66EC12BA0}"/>
              </a:ext>
            </a:extLst>
          </p:cNvPr>
          <p:cNvSpPr txBox="1"/>
          <p:nvPr/>
        </p:nvSpPr>
        <p:spPr>
          <a:xfrm>
            <a:off x="4118864" y="1421384"/>
            <a:ext cx="509905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2235" marR="5080" indent="-90170">
              <a:lnSpc>
                <a:spcPts val="600"/>
              </a:lnSpc>
              <a:spcBef>
                <a:spcPts val="219"/>
              </a:spcBef>
            </a:pPr>
            <a:r>
              <a:rPr sz="600" spc="-15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40" dirty="0">
                <a:solidFill>
                  <a:srgbClr val="221F1F"/>
                </a:solidFill>
                <a:latin typeface="Verdana"/>
                <a:cs typeface="Verdana"/>
              </a:rPr>
              <a:t>um</a:t>
            </a:r>
            <a:r>
              <a:rPr sz="600" spc="-145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spc="-140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600" spc="-145" dirty="0">
                <a:solidFill>
                  <a:srgbClr val="221F1F"/>
                </a:solidFill>
                <a:latin typeface="Verdana"/>
                <a:cs typeface="Verdana"/>
              </a:rPr>
              <a:t>ta</a:t>
            </a:r>
            <a:r>
              <a:rPr sz="600" spc="-5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spc="1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30" dirty="0">
                <a:solidFill>
                  <a:srgbClr val="221F1F"/>
                </a:solidFill>
                <a:latin typeface="Verdana"/>
                <a:cs typeface="Verdana"/>
              </a:rPr>
              <a:t>u</a:t>
            </a:r>
            <a:r>
              <a:rPr sz="600" spc="-135" dirty="0">
                <a:solidFill>
                  <a:srgbClr val="221F1F"/>
                </a:solidFill>
                <a:latin typeface="Verdana"/>
                <a:cs typeface="Verdana"/>
              </a:rPr>
              <a:t>s</a:t>
            </a:r>
            <a:r>
              <a:rPr sz="600" spc="-55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d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l  </a:t>
            </a:r>
            <a:r>
              <a:rPr sz="600" spc="-100" dirty="0">
                <a:solidFill>
                  <a:srgbClr val="221F1F"/>
                </a:solidFill>
                <a:latin typeface="Verdana"/>
                <a:cs typeface="Verdana"/>
              </a:rPr>
              <a:t>inmovilizado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1" name="object 87">
            <a:extLst>
              <a:ext uri="{FF2B5EF4-FFF2-40B4-BE49-F238E27FC236}">
                <a16:creationId xmlns:a16="http://schemas.microsoft.com/office/drawing/2014/main" id="{09AE60D3-CD72-83AE-4AF6-B7DA00E5B995}"/>
              </a:ext>
            </a:extLst>
          </p:cNvPr>
          <p:cNvSpPr txBox="1"/>
          <p:nvPr/>
        </p:nvSpPr>
        <p:spPr>
          <a:xfrm>
            <a:off x="5330190" y="1424432"/>
            <a:ext cx="502920" cy="1930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18110" marR="5080" indent="-105410">
              <a:lnSpc>
                <a:spcPts val="600"/>
              </a:lnSpc>
              <a:spcBef>
                <a:spcPts val="219"/>
              </a:spcBef>
            </a:pP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Ex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pa</a:t>
            </a:r>
            <a:r>
              <a:rPr sz="600" spc="-120" dirty="0">
                <a:solidFill>
                  <a:srgbClr val="221F1F"/>
                </a:solidFill>
                <a:latin typeface="Verdana"/>
                <a:cs typeface="Verdana"/>
              </a:rPr>
              <a:t>n</a:t>
            </a:r>
            <a:r>
              <a:rPr sz="600" spc="-125" dirty="0">
                <a:solidFill>
                  <a:srgbClr val="221F1F"/>
                </a:solidFill>
                <a:latin typeface="Verdana"/>
                <a:cs typeface="Verdana"/>
              </a:rPr>
              <a:t>d</a:t>
            </a:r>
            <a:r>
              <a:rPr sz="600" spc="-120" dirty="0">
                <a:solidFill>
                  <a:srgbClr val="221F1F"/>
                </a:solidFill>
                <a:latin typeface="Verdana"/>
                <a:cs typeface="Verdana"/>
              </a:rPr>
              <a:t>i</a:t>
            </a:r>
            <a:r>
              <a:rPr sz="600" spc="-5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70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2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30" dirty="0">
                <a:solidFill>
                  <a:srgbClr val="221F1F"/>
                </a:solidFill>
                <a:latin typeface="Verdana"/>
                <a:cs typeface="Verdana"/>
              </a:rPr>
              <a:t>fuente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s  </a:t>
            </a:r>
            <a:r>
              <a:rPr sz="600" spc="-85" dirty="0">
                <a:solidFill>
                  <a:srgbClr val="221F1F"/>
                </a:solidFill>
                <a:latin typeface="Verdana"/>
                <a:cs typeface="Verdana"/>
              </a:rPr>
              <a:t>deingreso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2" name="object 88">
            <a:extLst>
              <a:ext uri="{FF2B5EF4-FFF2-40B4-BE49-F238E27FC236}">
                <a16:creationId xmlns:a16="http://schemas.microsoft.com/office/drawing/2014/main" id="{1654B6BF-BF12-2273-6D14-5A23DA7FD2FE}"/>
              </a:ext>
            </a:extLst>
          </p:cNvPr>
          <p:cNvSpPr txBox="1"/>
          <p:nvPr/>
        </p:nvSpPr>
        <p:spPr>
          <a:xfrm>
            <a:off x="6001892" y="1416253"/>
            <a:ext cx="463550" cy="1936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5410" marR="5080" indent="-93345">
              <a:lnSpc>
                <a:spcPts val="600"/>
              </a:lnSpc>
              <a:spcBef>
                <a:spcPts val="220"/>
              </a:spcBef>
            </a:pPr>
            <a:r>
              <a:rPr sz="600" spc="-15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145" dirty="0">
                <a:solidFill>
                  <a:srgbClr val="221F1F"/>
                </a:solidFill>
                <a:latin typeface="Verdana"/>
                <a:cs typeface="Verdana"/>
              </a:rPr>
              <a:t>ument</a:t>
            </a:r>
            <a:r>
              <a:rPr sz="600" spc="-15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55" dirty="0">
                <a:solidFill>
                  <a:srgbClr val="221F1F"/>
                </a:solidFill>
                <a:latin typeface="Verdana"/>
                <a:cs typeface="Verdana"/>
              </a:rPr>
              <a:t>r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e</a:t>
            </a:r>
            <a:r>
              <a:rPr sz="600" spc="10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05" dirty="0">
                <a:solidFill>
                  <a:srgbClr val="221F1F"/>
                </a:solidFill>
                <a:latin typeface="Verdana"/>
                <a:cs typeface="Verdana"/>
              </a:rPr>
              <a:t>v</a:t>
            </a:r>
            <a:r>
              <a:rPr sz="600" spc="-110" dirty="0">
                <a:solidFill>
                  <a:srgbClr val="221F1F"/>
                </a:solidFill>
                <a:latin typeface="Verdana"/>
                <a:cs typeface="Verdana"/>
              </a:rPr>
              <a:t>a</a:t>
            </a:r>
            <a:r>
              <a:rPr sz="600" spc="-95" dirty="0">
                <a:solidFill>
                  <a:srgbClr val="221F1F"/>
                </a:solidFill>
                <a:latin typeface="Verdana"/>
                <a:cs typeface="Verdana"/>
              </a:rPr>
              <a:t>l</a:t>
            </a:r>
            <a:r>
              <a:rPr sz="600" spc="-114" dirty="0">
                <a:solidFill>
                  <a:srgbClr val="221F1F"/>
                </a:solidFill>
                <a:latin typeface="Verdana"/>
                <a:cs typeface="Verdana"/>
              </a:rPr>
              <a:t>o</a:t>
            </a:r>
            <a:r>
              <a:rPr sz="600" dirty="0">
                <a:solidFill>
                  <a:srgbClr val="221F1F"/>
                </a:solidFill>
                <a:latin typeface="Verdana"/>
                <a:cs typeface="Verdana"/>
              </a:rPr>
              <a:t>r  </a:t>
            </a:r>
            <a:r>
              <a:rPr sz="600" spc="-80" dirty="0">
                <a:solidFill>
                  <a:srgbClr val="221F1F"/>
                </a:solidFill>
                <a:latin typeface="Verdana"/>
                <a:cs typeface="Verdana"/>
              </a:rPr>
              <a:t>delcliente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3" name="object 89">
            <a:extLst>
              <a:ext uri="{FF2B5EF4-FFF2-40B4-BE49-F238E27FC236}">
                <a16:creationId xmlns:a16="http://schemas.microsoft.com/office/drawing/2014/main" id="{A63144B3-9DC4-225C-2D58-FB34E428851D}"/>
              </a:ext>
            </a:extLst>
          </p:cNvPr>
          <p:cNvSpPr txBox="1"/>
          <p:nvPr/>
        </p:nvSpPr>
        <p:spPr>
          <a:xfrm>
            <a:off x="3625341" y="1210817"/>
            <a:ext cx="7226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" spc="-12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" spc="-1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" spc="-114" dirty="0">
                <a:solidFill>
                  <a:srgbClr val="FFFFFF"/>
                </a:solidFill>
                <a:latin typeface="Verdana"/>
                <a:cs typeface="Verdana"/>
              </a:rPr>
              <a:t>ro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600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" spc="-110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6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600">
              <a:latin typeface="Verdana"/>
              <a:cs typeface="Verdana"/>
            </a:endParaRPr>
          </a:p>
        </p:txBody>
      </p:sp>
      <p:graphicFrame>
        <p:nvGraphicFramePr>
          <p:cNvPr id="94" name="object 90">
            <a:extLst>
              <a:ext uri="{FF2B5EF4-FFF2-40B4-BE49-F238E27FC236}">
                <a16:creationId xmlns:a16="http://schemas.microsoft.com/office/drawing/2014/main" id="{FF955A31-A3D1-1FE7-7C3E-AA8CB93712F7}"/>
              </a:ext>
            </a:extLst>
          </p:cNvPr>
          <p:cNvGraphicFramePr>
            <a:graphicFrameLocks noGrp="1"/>
          </p:cNvGraphicFramePr>
          <p:nvPr/>
        </p:nvGraphicFramePr>
        <p:xfrm>
          <a:off x="2866326" y="1739582"/>
          <a:ext cx="3681727" cy="101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3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1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525" marR="180975" algn="just">
                        <a:lnSpc>
                          <a:spcPts val="600"/>
                        </a:lnSpc>
                        <a:spcBef>
                          <a:spcPts val="610"/>
                        </a:spcBef>
                      </a:pPr>
                      <a:r>
                        <a:rPr sz="600" b="1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600" b="1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b="1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b="1" spc="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b="1" spc="-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pec  </a:t>
                      </a:r>
                      <a:r>
                        <a:rPr sz="600" b="1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tiva </a:t>
                      </a:r>
                      <a:r>
                        <a:rPr sz="600" b="1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del </a:t>
                      </a:r>
                      <a:r>
                        <a:rPr sz="600" b="1" spc="-6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b="1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cliente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9525">
                      <a:solidFill>
                        <a:srgbClr val="221F1F"/>
                      </a:solidFill>
                      <a:prstDash val="solid"/>
                    </a:lnB>
                  </a:tcPr>
                </a:tc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50" dirty="0">
                        <a:latin typeface="Times New Roman"/>
                        <a:cs typeface="Times New Roman"/>
                      </a:endParaRPr>
                    </a:p>
                    <a:p>
                      <a:pPr marL="885825" marR="415290" indent="-762000">
                        <a:lnSpc>
                          <a:spcPct val="38300"/>
                        </a:lnSpc>
                        <a:tabLst>
                          <a:tab pos="486409" algn="l"/>
                          <a:tab pos="875030" algn="l"/>
                          <a:tab pos="1242695" algn="l"/>
                          <a:tab pos="2080895" algn="l"/>
                          <a:tab pos="2434590" algn="l"/>
                        </a:tabLst>
                      </a:pP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ec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	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Ca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li</a:t>
                      </a:r>
                      <a:r>
                        <a:rPr sz="600" spc="-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	</a:t>
                      </a:r>
                      <a:r>
                        <a:rPr sz="900" spc="-172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900" spc="-157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00" spc="-187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spo</a:t>
                      </a:r>
                      <a:r>
                        <a:rPr sz="900" spc="-179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900" spc="-157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900" baseline="23148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-	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l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ecc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9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Fun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li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da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d	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	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Par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tne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rs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h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  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Marca</a:t>
                      </a:r>
                      <a:r>
                        <a:rPr sz="600" spc="-16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bilidad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 marL="381635">
                        <a:lnSpc>
                          <a:spcPct val="100000"/>
                        </a:lnSpc>
                        <a:spcBef>
                          <a:spcPts val="350"/>
                        </a:spcBef>
                        <a:tabLst>
                          <a:tab pos="1885950" algn="l"/>
                          <a:tab pos="2618740" algn="l"/>
                        </a:tabLst>
                      </a:pP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Producto</a:t>
                      </a:r>
                      <a:r>
                        <a:rPr sz="600" spc="-16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/</a:t>
                      </a:r>
                      <a:r>
                        <a:rPr sz="600" spc="7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Atributosdeservicio	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Relaciones	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Imagen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9525">
                      <a:solidFill>
                        <a:srgbClr val="221F1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963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marR="45720" indent="-53340">
                        <a:lnSpc>
                          <a:spcPts val="600"/>
                        </a:lnSpc>
                        <a:spcBef>
                          <a:spcPts val="430"/>
                        </a:spcBef>
                      </a:pP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Proc</a:t>
                      </a:r>
                      <a:r>
                        <a:rPr sz="60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so</a:t>
                      </a:r>
                      <a:r>
                        <a:rPr sz="600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ges</a:t>
                      </a:r>
                      <a:r>
                        <a:rPr sz="600" spc="-1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ti</a:t>
                      </a:r>
                      <a:r>
                        <a:rPr sz="60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-9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deoperaciones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461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  <a:solidFill>
                      <a:srgbClr val="5758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5260" marR="47625" indent="-116205">
                        <a:lnSpc>
                          <a:spcPts val="600"/>
                        </a:lnSpc>
                        <a:spcBef>
                          <a:spcPts val="430"/>
                        </a:spcBef>
                      </a:pP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Proc</a:t>
                      </a:r>
                      <a:r>
                        <a:rPr sz="60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so</a:t>
                      </a:r>
                      <a:r>
                        <a:rPr sz="600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ges</a:t>
                      </a:r>
                      <a:r>
                        <a:rPr sz="600" spc="-1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ti</a:t>
                      </a:r>
                      <a:r>
                        <a:rPr sz="60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-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declientes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461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  <a:solidFill>
                      <a:srgbClr val="5758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815" marR="147320" indent="-15240">
                        <a:lnSpc>
                          <a:spcPts val="600"/>
                        </a:lnSpc>
                        <a:spcBef>
                          <a:spcPts val="430"/>
                        </a:spcBef>
                      </a:pP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Proc</a:t>
                      </a:r>
                      <a:r>
                        <a:rPr sz="60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so</a:t>
                      </a:r>
                      <a:r>
                        <a:rPr sz="600" spc="-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  </a:t>
                      </a:r>
                      <a:r>
                        <a:rPr sz="600" spc="-9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nn</a:t>
                      </a:r>
                      <a:r>
                        <a:rPr sz="60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</a:t>
                      </a: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spc="-1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1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60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ó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n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461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  <a:solidFill>
                      <a:srgbClr val="5758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87960" marR="26670" indent="-143510">
                        <a:lnSpc>
                          <a:spcPts val="600"/>
                        </a:lnSpc>
                        <a:spcBef>
                          <a:spcPts val="430"/>
                        </a:spcBef>
                      </a:pPr>
                      <a:r>
                        <a:rPr sz="60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Procesosreguladores </a:t>
                      </a:r>
                      <a:r>
                        <a:rPr sz="600" spc="-20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ysociales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461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  <a:solidFill>
                      <a:srgbClr val="57585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62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600"/>
                        </a:lnSpc>
                        <a:spcBef>
                          <a:spcPts val="480"/>
                        </a:spcBef>
                      </a:pP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Proc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so</a:t>
                      </a:r>
                      <a:r>
                        <a:rPr sz="600" spc="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600" spc="-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prod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yentreganproductosy 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servicios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096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3660" marR="10795" indent="-67310">
                        <a:lnSpc>
                          <a:spcPts val="600"/>
                        </a:lnSpc>
                      </a:pP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Procesosqueaumentan </a:t>
                      </a:r>
                      <a:r>
                        <a:rPr sz="600" spc="-2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elvalordelcliente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190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 marR="36195" algn="ctr">
                        <a:lnSpc>
                          <a:spcPts val="600"/>
                        </a:lnSpc>
                        <a:spcBef>
                          <a:spcPts val="515"/>
                        </a:spcBef>
                      </a:pP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600" spc="-1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ro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600" spc="-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ea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-114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nuevosproductosy </a:t>
                      </a:r>
                      <a:r>
                        <a:rPr sz="600" spc="-1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servicios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540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marR="11430" indent="-56515">
                        <a:lnSpc>
                          <a:spcPts val="600"/>
                        </a:lnSpc>
                        <a:spcBef>
                          <a:spcPts val="515"/>
                        </a:spcBef>
                      </a:pP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P</a:t>
                      </a:r>
                      <a:r>
                        <a:rPr sz="600" spc="-1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ro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o</a:t>
                      </a:r>
                      <a:r>
                        <a:rPr sz="600" spc="1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600" spc="-12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q</a:t>
                      </a:r>
                      <a:r>
                        <a:rPr sz="600" spc="-12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u</a:t>
                      </a:r>
                      <a:r>
                        <a:rPr sz="600" spc="-1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3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</a:t>
                      </a:r>
                      <a:r>
                        <a:rPr sz="600" spc="-13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e</a:t>
                      </a:r>
                      <a:r>
                        <a:rPr sz="600" spc="-14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jor</a:t>
                      </a:r>
                      <a:r>
                        <a:rPr sz="600" spc="-13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a</a:t>
                      </a:r>
                      <a:r>
                        <a:rPr sz="6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n  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comunidadesyel </a:t>
                      </a:r>
                      <a:r>
                        <a:rPr sz="600" spc="-100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5" dirty="0">
                          <a:solidFill>
                            <a:srgbClr val="221F1F"/>
                          </a:solidFill>
                          <a:latin typeface="Verdana"/>
                          <a:cs typeface="Verdana"/>
                        </a:rPr>
                        <a:t>medioambiente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65405" marB="0">
                    <a:lnL w="6350">
                      <a:solidFill>
                        <a:srgbClr val="221F1F"/>
                      </a:solidFill>
                      <a:prstDash val="solid"/>
                    </a:lnL>
                    <a:lnR w="6350">
                      <a:solidFill>
                        <a:srgbClr val="221F1F"/>
                      </a:solidFill>
                      <a:prstDash val="solid"/>
                    </a:lnR>
                    <a:lnT w="6350">
                      <a:solidFill>
                        <a:srgbClr val="221F1F"/>
                      </a:solidFill>
                      <a:prstDash val="solid"/>
                    </a:lnT>
                    <a:lnB w="6350">
                      <a:solidFill>
                        <a:srgbClr val="221F1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221F1F"/>
                      </a:solidFill>
                      <a:prstDash val="solid"/>
                    </a:lnL>
                    <a:lnT w="9525">
                      <a:solidFill>
                        <a:srgbClr val="221F1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" name="object 91">
            <a:extLst>
              <a:ext uri="{FF2B5EF4-FFF2-40B4-BE49-F238E27FC236}">
                <a16:creationId xmlns:a16="http://schemas.microsoft.com/office/drawing/2014/main" id="{F24E1BF0-DEAE-3052-EB37-AED963D5445B}"/>
              </a:ext>
            </a:extLst>
          </p:cNvPr>
          <p:cNvSpPr txBox="1"/>
          <p:nvPr/>
        </p:nvSpPr>
        <p:spPr>
          <a:xfrm>
            <a:off x="5557773" y="1210817"/>
            <a:ext cx="6572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5" dirty="0">
                <a:solidFill>
                  <a:srgbClr val="FFFFFF"/>
                </a:solidFill>
                <a:latin typeface="Verdana"/>
                <a:cs typeface="Verdana"/>
              </a:rPr>
              <a:t>Estrategiadecrecimiento</a:t>
            </a:r>
            <a:endParaRPr sz="6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4863689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4225406-82C9-5CA3-8F9F-07F8708C5EE4}"/>
              </a:ext>
            </a:extLst>
          </p:cNvPr>
          <p:cNvSpPr txBox="1"/>
          <p:nvPr/>
        </p:nvSpPr>
        <p:spPr>
          <a:xfrm>
            <a:off x="1333627" y="865758"/>
            <a:ext cx="5593715" cy="44140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28600" marR="5080" indent="-216535">
              <a:lnSpc>
                <a:spcPct val="77100"/>
              </a:lnSpc>
              <a:spcBef>
                <a:spcPts val="484"/>
              </a:spcBef>
            </a:pP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10.</a:t>
            </a:r>
            <a:r>
              <a:rPr sz="16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Tendencia</a:t>
            </a:r>
            <a:r>
              <a:rPr sz="16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7:Adentrarse</a:t>
            </a:r>
            <a:r>
              <a:rPr sz="16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6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6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mundo</a:t>
            </a:r>
            <a:r>
              <a:rPr sz="16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6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los</a:t>
            </a:r>
            <a:r>
              <a:rPr sz="16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«sistemas</a:t>
            </a:r>
            <a:r>
              <a:rPr sz="1600" b="1" spc="3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 redes </a:t>
            </a:r>
            <a:r>
              <a:rPr sz="1600" b="1" spc="-37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sociales»</a:t>
            </a:r>
            <a:endParaRPr sz="160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5A3A0C5-0B18-C359-E177-41E58095DA00}"/>
              </a:ext>
            </a:extLst>
          </p:cNvPr>
          <p:cNvSpPr txBox="1"/>
          <p:nvPr/>
        </p:nvSpPr>
        <p:spPr>
          <a:xfrm>
            <a:off x="770281" y="1866269"/>
            <a:ext cx="7498715" cy="157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5900" algn="just">
              <a:lnSpc>
                <a:spcPct val="107200"/>
              </a:lnSpc>
              <a:spcBef>
                <a:spcPts val="95"/>
              </a:spcBef>
            </a:pP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última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gran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tendencia en el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mundo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tecnologías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curiosamente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no ha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venido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mano de ninguna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empresa, </a:t>
            </a:r>
            <a:r>
              <a:rPr sz="16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ni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grupo de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investigación,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sino que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surgido desde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base de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usuarios de internet. Ha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surgido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 las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personas,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colectivo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social,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cuales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han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comenzado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interconectar-</a:t>
            </a:r>
            <a:r>
              <a:rPr sz="1600" spc="7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entre ellas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formar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 que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denominamos «redes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sociales»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iniciativas</a:t>
            </a:r>
            <a:r>
              <a:rPr sz="16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6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«web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2.0».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ECE2B93-A1DA-76DC-B210-E9D3A3D25355}"/>
              </a:ext>
            </a:extLst>
          </p:cNvPr>
          <p:cNvSpPr txBox="1"/>
          <p:nvPr/>
        </p:nvSpPr>
        <p:spPr>
          <a:xfrm>
            <a:off x="294386" y="4527516"/>
            <a:ext cx="8230234" cy="100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Referencias</a:t>
            </a:r>
            <a:r>
              <a:rPr sz="9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bibliográficas</a:t>
            </a:r>
            <a:endParaRPr sz="9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7800"/>
              </a:lnSpc>
            </a:pP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AETIC (2009) «El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Hipersector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ETIC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reduce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actividad un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7%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desde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ju-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lio de 2008 a junio de 2009»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,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Asociación Española de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Empresas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Electrónica TI y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TC. </a:t>
            </a:r>
            <a:r>
              <a:rPr sz="900" spc="-2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Akella,</a:t>
            </a:r>
            <a:r>
              <a:rPr sz="900" spc="-8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J.;</a:t>
            </a:r>
            <a:r>
              <a:rPr sz="900" spc="-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BUCKOW,</a:t>
            </a:r>
            <a:r>
              <a:rPr sz="900" spc="-1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H.,</a:t>
            </a:r>
            <a:r>
              <a:rPr sz="9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9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REY,</a:t>
            </a:r>
            <a:r>
              <a:rPr sz="9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S.</a:t>
            </a:r>
            <a:r>
              <a:rPr sz="9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(2009)</a:t>
            </a:r>
            <a:r>
              <a:rPr sz="9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«IT</a:t>
            </a:r>
            <a:r>
              <a:rPr sz="9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Architecture:</a:t>
            </a:r>
            <a:r>
              <a:rPr sz="9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Cutting</a:t>
            </a:r>
            <a:r>
              <a:rPr sz="9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costs</a:t>
            </a:r>
            <a:r>
              <a:rPr sz="900" spc="2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and</a:t>
            </a:r>
            <a:r>
              <a:rPr sz="9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complexity»,</a:t>
            </a:r>
            <a:r>
              <a:rPr sz="9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McKinsey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on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Business</a:t>
            </a:r>
            <a:r>
              <a:rPr sz="900" i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Technology</a:t>
            </a:r>
            <a:r>
              <a:rPr sz="900" i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22-29.</a:t>
            </a:r>
            <a:endParaRPr sz="9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2103120">
              <a:lnSpc>
                <a:spcPct val="106700"/>
              </a:lnSpc>
            </a:pP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ARBONÍES,</a:t>
            </a:r>
            <a:r>
              <a:rPr sz="900" spc="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Á.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L.</a:t>
            </a:r>
            <a:r>
              <a:rPr sz="9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(2001)</a:t>
            </a:r>
            <a:r>
              <a:rPr sz="9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Las</a:t>
            </a:r>
            <a:r>
              <a:rPr sz="900" i="1" spc="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dificultades</a:t>
            </a:r>
            <a:r>
              <a:rPr sz="900" i="1" spc="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para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construir</a:t>
            </a:r>
            <a:r>
              <a:rPr sz="900" i="1" spc="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900" i="1" spc="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empresa</a:t>
            </a:r>
            <a:r>
              <a:rPr sz="9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9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conocimiento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sz="9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Harvard</a:t>
            </a:r>
            <a:r>
              <a:rPr sz="900" spc="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Deusto</a:t>
            </a:r>
            <a:r>
              <a:rPr sz="9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Business</a:t>
            </a:r>
            <a:r>
              <a:rPr sz="9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Review. </a:t>
            </a:r>
            <a:r>
              <a:rPr sz="900" spc="-2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BACON,</a:t>
            </a:r>
            <a:r>
              <a:rPr sz="9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J.</a:t>
            </a:r>
            <a:r>
              <a:rPr sz="9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(2009)</a:t>
            </a:r>
            <a:r>
              <a:rPr sz="9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The</a:t>
            </a:r>
            <a:r>
              <a:rPr sz="900" i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Art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of</a:t>
            </a:r>
            <a:r>
              <a:rPr sz="900" i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Community,</a:t>
            </a:r>
            <a:r>
              <a:rPr sz="900" i="1" spc="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Building</a:t>
            </a:r>
            <a:r>
              <a:rPr sz="900" i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the</a:t>
            </a:r>
            <a:r>
              <a:rPr sz="900" i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new</a:t>
            </a:r>
            <a:r>
              <a:rPr sz="900" i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age</a:t>
            </a:r>
            <a:r>
              <a:rPr sz="900" i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of</a:t>
            </a:r>
            <a:r>
              <a:rPr sz="900" i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partici-</a:t>
            </a:r>
            <a:r>
              <a:rPr sz="900" i="1" spc="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900" i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pation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sz="900" spc="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Sebastopol,</a:t>
            </a:r>
            <a:r>
              <a:rPr sz="9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CA:</a:t>
            </a:r>
            <a:r>
              <a:rPr sz="9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O’Reilly</a:t>
            </a:r>
            <a:r>
              <a:rPr sz="9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9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Media.</a:t>
            </a:r>
            <a:endParaRPr sz="9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069290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794659" y="296949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750993" y="421986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B02471-16E4-E903-7756-4F1E6CAC4011}"/>
              </a:ext>
            </a:extLst>
          </p:cNvPr>
          <p:cNvSpPr txBox="1"/>
          <p:nvPr/>
        </p:nvSpPr>
        <p:spPr>
          <a:xfrm>
            <a:off x="2031900" y="2697306"/>
            <a:ext cx="63024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0" i="0" dirty="0">
              <a:solidFill>
                <a:srgbClr val="013F99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0" i="0" dirty="0">
                <a:solidFill>
                  <a:srgbClr val="013F9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Es posible que carezcan del hardware necesario, no comprendan el software o incluso no puedan iniciar sesión o acceder a archivos en línea. También existen complicaciones para la cultura de una empresa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F9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F9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0" i="0" dirty="0">
                <a:solidFill>
                  <a:srgbClr val="013F9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Ciberseguridad: La fuerza de trabajo remota se ha disparado recientemente. Este cambio dramático ha dejado a las empresas y a sus trabajadores vulnerables a las brechas de seguridad y los ataques de ciberseguridad.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F9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847725">
              <a:lnSpc>
                <a:spcPct val="100000"/>
              </a:lnSpc>
            </a:pPr>
            <a:endParaRPr lang="es-MX" sz="1400" spc="-5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>
                <a:solidFill>
                  <a:schemeClr val="bg1"/>
                </a:solidFill>
                <a:hlinkClick r:id="rId3" action="ppaction://hlinkfile"/>
              </a:rPr>
              <a:t>introd_itil.pdf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3102547"/>
              <a:ext cx="340923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sz="1600" b="1" dirty="0">
                  <a:solidFill>
                    <a:schemeClr val="bg1"/>
                  </a:solidFill>
                </a:rPr>
                <a:t>GESTION DE T.I RETOS</a:t>
              </a: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072024" y="4174003"/>
            <a:ext cx="6999951" cy="25237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  - La vida es frágil. No tenemos garantizado un mañana, así que da lo mejor de ti.    - Mi filosofía siempre ha sido ser el mejor, no ser el primero.    - Puedes centrarte en las barreras o bien en escalar el muro y redefinir el problema. </a:t>
            </a:r>
            <a:r>
              <a:rPr lang="pt-BR" sz="12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  <a:hlinkClick r:id="rId4" tooltip="TIM COO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 COOK</a:t>
            </a:r>
            <a:r>
              <a:rPr lang="pt-BR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, </a:t>
            </a:r>
            <a:r>
              <a:rPr lang="pt-BR" sz="12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CEO DE APPLE</a:t>
            </a:r>
          </a:p>
          <a:p>
            <a:endParaRPr lang="pt-BR" sz="1200" b="1" dirty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l"/>
            <a:r>
              <a:rPr lang="es-MX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- Cuando un sueño aparezca, ¡agárralo!    - Debes hacer cosas que realmente sean importantes, pero también debes divertirte, porque si no, no tendrás éxito.    - Sé que parece que el mundo se está desmoronando, pero en realidad es una gran época para volvernos un poco locos, seguir nuestra curiosidad y ser ambiciosos. No abandonéis vuestros sueños. !El mundo os necesita!. </a:t>
            </a:r>
            <a:r>
              <a:rPr lang="es-419" sz="12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  <a:hlinkClick r:id="rId5" tooltip="LARRY PA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LARRY PAGE</a:t>
            </a:r>
            <a:r>
              <a:rPr lang="es-419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, </a:t>
            </a:r>
            <a:r>
              <a:rPr lang="es-419" sz="12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COFUNDADOR DE GOOGLE Y CEO DE ALPHABET</a:t>
            </a:r>
            <a:r>
              <a:rPr lang="es-MX" sz="12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 </a:t>
            </a: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77685"/>
              </p:ext>
            </p:extLst>
          </p:nvPr>
        </p:nvGraphicFramePr>
        <p:xfrm>
          <a:off x="1295277" y="1196577"/>
          <a:ext cx="6096000" cy="4739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="1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</a:t>
                      </a:r>
                      <a:r>
                        <a:rPr lang="es-CO" sz="1600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7</a:t>
                      </a:r>
                      <a:r>
                        <a:rPr lang="es-CO" sz="16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 ANA </a:t>
                      </a: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400" b="1" dirty="0">
                          <a:solidFill>
                            <a:srgbClr val="013F99"/>
                          </a:solidFill>
                          <a:latin typeface="Century Gothic" panose="020B0502020202020204" pitchFamily="34" charset="0"/>
                        </a:rPr>
                        <a:t>GESTION DE T.I RETOS</a:t>
                      </a:r>
                      <a:endParaRPr lang="es-CO" sz="1400" dirty="0">
                        <a:solidFill>
                          <a:srgbClr val="013F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378B31-9560-71F8-D0B0-52C4E31D40E1}"/>
              </a:ext>
            </a:extLst>
          </p:cNvPr>
          <p:cNvSpPr txBox="1"/>
          <p:nvPr/>
        </p:nvSpPr>
        <p:spPr>
          <a:xfrm>
            <a:off x="78738" y="3104514"/>
            <a:ext cx="2264411" cy="5806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1400" b="1" spc="-7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TI-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100E07C-54D6-5074-589E-211FD6FE2FE8}"/>
              </a:ext>
            </a:extLst>
          </p:cNvPr>
          <p:cNvSpPr txBox="1"/>
          <p:nvPr/>
        </p:nvSpPr>
        <p:spPr>
          <a:xfrm>
            <a:off x="1709421" y="1332183"/>
            <a:ext cx="572515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¿Qué</a:t>
            </a:r>
            <a:r>
              <a:rPr sz="1800" b="1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800" b="1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800" b="1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sz="1800" b="1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800" b="1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800" b="1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 </a:t>
            </a:r>
            <a:r>
              <a:rPr sz="1800" b="1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TI?</a:t>
            </a:r>
            <a:endParaRPr sz="18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5211A28-39A1-D2AF-DBE3-66170A3BF2EB}"/>
              </a:ext>
            </a:extLst>
          </p:cNvPr>
          <p:cNvSpPr txBox="1"/>
          <p:nvPr/>
        </p:nvSpPr>
        <p:spPr>
          <a:xfrm>
            <a:off x="2114676" y="2242185"/>
            <a:ext cx="5838699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gestión de operaciones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 refiere a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administración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necesidades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redes,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hardware,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tecnología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aplicaciones de una organización. El paraguas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gran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alcance.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funciones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incluyen: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Riesgos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Actividades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Control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Costes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Productividad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Rendimiento</a:t>
            </a:r>
            <a:r>
              <a:rPr sz="1400" spc="-6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todos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9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Activos</a:t>
            </a:r>
          </a:p>
          <a:p>
            <a:pPr marL="75565" indent="-63500">
              <a:lnSpc>
                <a:spcPct val="100000"/>
              </a:lnSpc>
              <a:spcBef>
                <a:spcPts val="5"/>
              </a:spcBef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Mejores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cada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uno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ellos</a:t>
            </a: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149A59C-4F68-E995-A7F9-155741DC5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169" y="817569"/>
            <a:ext cx="24936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16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6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TI-</a:t>
            </a:r>
            <a:r>
              <a:rPr sz="16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</a:t>
            </a:r>
            <a:endParaRPr sz="1600" b="1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6832730-1F1F-A3AD-37AF-2E2E1E440905}"/>
              </a:ext>
            </a:extLst>
          </p:cNvPr>
          <p:cNvSpPr txBox="1"/>
          <p:nvPr/>
        </p:nvSpPr>
        <p:spPr>
          <a:xfrm>
            <a:off x="371602" y="1280493"/>
            <a:ext cx="8439024" cy="4047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3545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¿En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qué</a:t>
            </a:r>
            <a:r>
              <a:rPr sz="18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consisten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tareas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?</a:t>
            </a:r>
            <a:endParaRPr sz="18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693545" marR="5080" algn="just">
              <a:lnSpc>
                <a:spcPct val="100000"/>
              </a:lnSpc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medida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empresa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expande,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necesidades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tecnológicas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(software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otros activos) suelen aumentar en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misma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medida. 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gestores </a:t>
            </a:r>
            <a:r>
              <a:rPr sz="12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asumen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responsabilidad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conjunto</a:t>
            </a:r>
            <a:r>
              <a:rPr sz="1200" spc="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soluciones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constante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expansión.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Su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principal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prioridad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asegurarse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estos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servicios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aplicaciones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sean</a:t>
            </a:r>
            <a:r>
              <a:rPr sz="1200" spc="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estables</a:t>
            </a:r>
            <a:r>
              <a:rPr sz="1200" spc="37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estén disponibles para su uso por parte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interesados. Para ello,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responsables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profesionales de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suelen realizar tareas de gestión en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tres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áreas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clave:</a:t>
            </a:r>
            <a:endParaRPr lang="es-419" sz="1200" spc="-5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693545" marR="5080" algn="just">
              <a:lnSpc>
                <a:spcPct val="100000"/>
              </a:lnSpc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ts val="1650"/>
              </a:lnSpc>
            </a:pP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1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) Infraestructura</a:t>
            </a:r>
            <a:r>
              <a:rPr sz="12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TI/operaciones</a:t>
            </a:r>
            <a:r>
              <a:rPr sz="12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red</a:t>
            </a:r>
            <a:r>
              <a:rPr sz="12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30416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red de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incluye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todo el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hardware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los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dispositivos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necesarios para 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proporcionar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comunicaciones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internas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externas,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almacenamiento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datos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datos </a:t>
            </a:r>
            <a:r>
              <a:rPr sz="12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organización.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tareas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incluyen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categoría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son: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Todas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funciones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relacionadas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comunicaciones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telefónico</a:t>
            </a:r>
            <a:r>
              <a:rPr sz="12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interno/VoIP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Proporcionar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acceso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remoto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usuarios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autorizados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gestionar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protocolos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control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acceso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telecomunicaciones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internas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externas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puertas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acceso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seguro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servidores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externos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Regulación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tráfico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mediante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cortafuegos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mantenimiento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Descubrir</a:t>
            </a:r>
            <a:r>
              <a:rPr sz="12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resolver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cualquier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problema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relacionado</a:t>
            </a:r>
            <a:r>
              <a:rPr sz="12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2C9C25-8A7C-89FC-D92D-D074F05F7A9C}"/>
              </a:ext>
            </a:extLst>
          </p:cNvPr>
          <p:cNvSpPr txBox="1"/>
          <p:nvPr/>
        </p:nvSpPr>
        <p:spPr>
          <a:xfrm>
            <a:off x="5133975" y="5638800"/>
            <a:ext cx="178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5" action="ppaction://hlinkfile"/>
              </a:rPr>
              <a:t>UX - Espacios Ágiles (1).pdf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30238994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0A4BF32-91DA-E039-2D00-CCC48E519E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69" y="823721"/>
            <a:ext cx="2493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20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TI-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3B58C59-2139-5B6E-7AAE-82EE4689588B}"/>
              </a:ext>
            </a:extLst>
          </p:cNvPr>
          <p:cNvSpPr txBox="1"/>
          <p:nvPr/>
        </p:nvSpPr>
        <p:spPr>
          <a:xfrm>
            <a:off x="672490" y="1504569"/>
            <a:ext cx="7688580" cy="368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2)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Operaciones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 soporte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informático</a:t>
            </a:r>
            <a:r>
              <a:rPr sz="14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soporte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técnico</a:t>
            </a:r>
            <a:endParaRPr lang="es-419" sz="1400" b="1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ITOM incluye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gestión de 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soporte técnico y sus funciones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estándar.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Estas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tareas pueden incluir las llamadas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servicio,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emisión de tickets, la resolución de problemas y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 cumplimiento de las solicitudes. Los gestores de operaciones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también son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responsables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probar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copias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seguridad,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comunicar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sobre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incidentes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cortes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la red, controlar el acceso al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sistema/licencias/cuentas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usuario y aplicar un plan de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recuperación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desastres/continuidad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empresa.</a:t>
            </a: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tareas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incluyen: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centro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datos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instalaciones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soporte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técnico/centro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(NOC)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Aprovisionamiento</a:t>
            </a:r>
            <a:r>
              <a:rPr sz="1400" spc="-6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usuarios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cuentas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Realización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auditorías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pruebas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5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copias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seguridad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Garantizar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máximo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tiempo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actividad/estabilidad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Creación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planes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recuperación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desastres/continuidad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negocio</a:t>
            </a:r>
          </a:p>
        </p:txBody>
      </p:sp>
    </p:spTree>
    <p:extLst>
      <p:ext uri="{BB962C8B-B14F-4D97-AF65-F5344CB8AC3E}">
        <p14:creationId xmlns:p14="http://schemas.microsoft.com/office/powerpoint/2010/main" val="7377860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0E44F4D0-A5C6-C7D0-3E88-C01DA3B3E33E}"/>
              </a:ext>
            </a:extLst>
          </p:cNvPr>
          <p:cNvSpPr txBox="1"/>
          <p:nvPr/>
        </p:nvSpPr>
        <p:spPr>
          <a:xfrm>
            <a:off x="371601" y="6038189"/>
            <a:ext cx="283908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Bibliografia:</a:t>
            </a:r>
            <a:endParaRPr sz="105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https://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www.ninjaone.com/es/blog/mejores- </a:t>
            </a:r>
            <a:r>
              <a:rPr sz="1050" spc="-2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practicas-para-la-gestion-de-operaciones-de- </a:t>
            </a:r>
            <a:r>
              <a:rPr sz="10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ti-2021/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FB7717F-B513-8393-52B5-BD3C0327D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7969" y="790343"/>
            <a:ext cx="2493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Gestion</a:t>
            </a:r>
            <a:r>
              <a:rPr sz="20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TI-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Retos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F1F41D5-7227-A9F0-4F82-0C8523266F7D}"/>
              </a:ext>
            </a:extLst>
          </p:cNvPr>
          <p:cNvSpPr txBox="1"/>
          <p:nvPr/>
        </p:nvSpPr>
        <p:spPr>
          <a:xfrm>
            <a:off x="456691" y="1339341"/>
            <a:ext cx="7680959" cy="34733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3)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dispositivos</a:t>
            </a:r>
            <a:r>
              <a:rPr sz="1400" b="1" spc="-50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 err="1">
                <a:solidFill>
                  <a:srgbClr val="013F99"/>
                </a:solidFill>
                <a:latin typeface="Century Gothic" panose="020B0502020202020204" pitchFamily="34" charset="0"/>
                <a:cs typeface="Arial"/>
              </a:rPr>
              <a:t>servidores</a:t>
            </a:r>
            <a:endParaRPr lang="es-419" sz="1400" b="1" spc="-5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158115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Además 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administrar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red en toda la organización, los equipos de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operaciones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también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suelen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responsables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gestionar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terminales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red,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como </a:t>
            </a:r>
            <a:r>
              <a:rPr sz="1400" spc="-37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servidores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dispositivos.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tareas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incluyen: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Mantener,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parchear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actualizar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servidores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cualquier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basada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nube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almacenamiento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red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Configuración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servidor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archivos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 del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correo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electrónico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autorización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cuentas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Aprovisionamiento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activos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incluidos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dispositivos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entregados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usuarios</a:t>
            </a: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 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dispositivos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aprobados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organización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BYOD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(Traiga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Propio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Dispositivo)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Garantizar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aplicaciones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tengan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acceso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hardware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necesitan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para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Arial MT"/>
              </a:rPr>
              <a:t>funcionar</a:t>
            </a:r>
          </a:p>
        </p:txBody>
      </p:sp>
    </p:spTree>
    <p:extLst>
      <p:ext uri="{BB962C8B-B14F-4D97-AF65-F5344CB8AC3E}">
        <p14:creationId xmlns:p14="http://schemas.microsoft.com/office/powerpoint/2010/main" val="204957970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3915</Words>
  <Application>Microsoft Office PowerPoint</Application>
  <PresentationFormat>Presentación en pantalla (4:3)</PresentationFormat>
  <Paragraphs>286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Contradiction</vt:lpstr>
      <vt:lpstr>Morn Thin</vt:lpstr>
      <vt:lpstr>Times New Roman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Gestion de TI- Retos</vt:lpstr>
      <vt:lpstr>Gestion de TI- Retos</vt:lpstr>
      <vt:lpstr>Gestion de TI- Retos</vt:lpstr>
      <vt:lpstr>RETOS PRINCIPALES DE GESTION DE TI</vt:lpstr>
      <vt:lpstr>RETOS PRINCIPALES DE GESTION DE TI</vt:lpstr>
      <vt:lpstr>RETOS PRINCIPALES DE GESTION DE TI</vt:lpstr>
      <vt:lpstr>RETOS PRINCIPALES DE GESTION DE TI</vt:lpstr>
      <vt:lpstr>Presentación de PowerPoint</vt:lpstr>
      <vt:lpstr>Presentación de PowerPoint</vt:lpstr>
      <vt:lpstr>Presentación de PowerPoint</vt:lpstr>
      <vt:lpstr>1. Innovación, tecnologías y transformación</vt:lpstr>
      <vt:lpstr>Presentación de PowerPoint</vt:lpstr>
      <vt:lpstr>4. Tendencia 1: Gestión integral TI como mejorinversión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41</cp:revision>
  <dcterms:modified xsi:type="dcterms:W3CDTF">2023-03-12T01:01:31Z</dcterms:modified>
</cp:coreProperties>
</file>